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70" r:id="rId12"/>
    <p:sldId id="271" r:id="rId13"/>
    <p:sldId id="272" r:id="rId14"/>
    <p:sldId id="275" r:id="rId15"/>
    <p:sldId id="276" r:id="rId16"/>
    <p:sldId id="281" r:id="rId17"/>
    <p:sldId id="273" r:id="rId18"/>
    <p:sldId id="277" r:id="rId19"/>
    <p:sldId id="274" r:id="rId20"/>
    <p:sldId id="269"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SN1u8HPLjPR7jO/2LYf7Q==" hashData="FZO9TtXTbpV0KZizeUnPGzBxvF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D5C895-2A2D-4833-A305-5E81E9B4C7D0}" type="datetimeFigureOut">
              <a:rPr lang="ru-RU" smtClean="0"/>
              <a:pPr/>
              <a:t>26.01.2015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B37C25-87B1-49B0-A980-B77804592F1F}"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5C895-2A2D-4833-A305-5E81E9B4C7D0}" type="datetimeFigureOut">
              <a:rPr lang="ru-RU" smtClean="0"/>
              <a:pPr/>
              <a:t>26.01.2015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37C25-87B1-49B0-A980-B77804592F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7.jpeg"/><Relationship Id="rId4" Type="http://schemas.openxmlformats.org/officeDocument/2006/relationships/image" Target="../media/image6.jpe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Кармазина.TBC\Рабочий стол\Новая папка\pattern-metal-pattern-backgrounds-powerpoint.jpg"/>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10" name="Прямоугольник 9"/>
          <p:cNvSpPr/>
          <p:nvPr/>
        </p:nvSpPr>
        <p:spPr>
          <a:xfrm>
            <a:off x="1142976" y="214291"/>
            <a:ext cx="6786610" cy="1538883"/>
          </a:xfrm>
          <a:prstGeom prst="rect">
            <a:avLst/>
          </a:prstGeom>
        </p:spPr>
        <p:txBody>
          <a:bodyPr wrap="square">
            <a:spAutoFit/>
          </a:bodyPr>
          <a:lstStyle/>
          <a:p>
            <a:pPr algn="ctr"/>
            <a:r>
              <a:rPr lang="ru-RU" sz="2400" b="1" dirty="0" smtClean="0">
                <a:solidFill>
                  <a:schemeClr val="accent2">
                    <a:lumMod val="50000"/>
                  </a:schemeClr>
                </a:solidFill>
              </a:rPr>
              <a:t> </a:t>
            </a:r>
            <a:r>
              <a:rPr lang="ru-RU" sz="1400" b="1" dirty="0" smtClean="0">
                <a:solidFill>
                  <a:schemeClr val="accent2">
                    <a:lumMod val="50000"/>
                  </a:schemeClr>
                </a:solidFill>
              </a:rPr>
              <a:t>МУНИЦИПАЛЬНОЕ УЧРЕЖДЕНИЕ КУЛЬТУРЫ</a:t>
            </a:r>
          </a:p>
          <a:p>
            <a:pPr algn="ctr"/>
            <a:r>
              <a:rPr lang="ru-RU" sz="1400" b="1" dirty="0" smtClean="0">
                <a:solidFill>
                  <a:schemeClr val="accent2">
                    <a:lumMod val="50000"/>
                  </a:schemeClr>
                </a:solidFill>
              </a:rPr>
              <a:t> «ТУЛЬСКАЯ БИБЛИОТЕЧНАЯ СИСТЕМА»</a:t>
            </a:r>
          </a:p>
          <a:p>
            <a:pPr algn="ctr"/>
            <a:r>
              <a:rPr lang="ru-RU" sz="1400" b="1" dirty="0" smtClean="0">
                <a:solidFill>
                  <a:schemeClr val="accent2">
                    <a:lumMod val="50000"/>
                  </a:schemeClr>
                </a:solidFill>
              </a:rPr>
              <a:t> ЦЕНТРАЛЬНАЯ ГОРОДСКАЯ БИБЛИОТЕКА </a:t>
            </a:r>
          </a:p>
          <a:p>
            <a:pPr algn="ctr"/>
            <a:r>
              <a:rPr lang="ru-RU" sz="1400" b="1" dirty="0" smtClean="0">
                <a:solidFill>
                  <a:schemeClr val="accent2">
                    <a:lumMod val="50000"/>
                  </a:schemeClr>
                </a:solidFill>
              </a:rPr>
              <a:t>                                                                          им. Л.Н. ТОЛСТОГО</a:t>
            </a:r>
          </a:p>
          <a:p>
            <a:pPr algn="ctr"/>
            <a:endParaRPr lang="ru-RU" sz="1400" b="1" dirty="0" smtClean="0">
              <a:solidFill>
                <a:schemeClr val="accent2">
                  <a:lumMod val="50000"/>
                </a:schemeClr>
              </a:solidFill>
            </a:endParaRPr>
          </a:p>
          <a:p>
            <a:pPr algn="ctr"/>
            <a:r>
              <a:rPr lang="ru-RU" sz="1400" b="1" dirty="0" smtClean="0">
                <a:solidFill>
                  <a:schemeClr val="accent2">
                    <a:lumMod val="50000"/>
                  </a:schemeClr>
                </a:solidFill>
              </a:rPr>
              <a:t>                                                                    МУЗЫКАЛЬНЫЙ АБОНЕМЕНТ </a:t>
            </a:r>
            <a:endParaRPr lang="ru-RU" sz="1400" b="1" dirty="0">
              <a:solidFill>
                <a:schemeClr val="accent2">
                  <a:lumMod val="50000"/>
                </a:schemeClr>
              </a:solidFill>
            </a:endParaRPr>
          </a:p>
        </p:txBody>
      </p:sp>
      <p:sp>
        <p:nvSpPr>
          <p:cNvPr id="13" name="Прямоугольник 12"/>
          <p:cNvSpPr/>
          <p:nvPr/>
        </p:nvSpPr>
        <p:spPr>
          <a:xfrm>
            <a:off x="4429124" y="4714884"/>
            <a:ext cx="2857520" cy="338554"/>
          </a:xfrm>
          <a:prstGeom prst="rect">
            <a:avLst/>
          </a:prstGeom>
        </p:spPr>
        <p:txBody>
          <a:bodyPr wrap="square">
            <a:spAutoFit/>
          </a:bodyPr>
          <a:lstStyle/>
          <a:p>
            <a:r>
              <a:rPr lang="ru-RU" sz="1600" b="1" dirty="0" smtClean="0">
                <a:solidFill>
                  <a:schemeClr val="accent2">
                    <a:lumMod val="50000"/>
                  </a:schemeClr>
                </a:solidFill>
                <a:cs typeface="Times New Roman" pitchFamily="18" charset="0"/>
              </a:rPr>
              <a:t>      </a:t>
            </a:r>
            <a:r>
              <a:rPr lang="ru-RU" sz="1400" b="1" dirty="0" smtClean="0">
                <a:solidFill>
                  <a:schemeClr val="accent2">
                    <a:lumMod val="50000"/>
                  </a:schemeClr>
                </a:solidFill>
                <a:cs typeface="Times New Roman" pitchFamily="18" charset="0"/>
              </a:rPr>
              <a:t>ВИРТУАЛЬНАЯ ВЫСТАВКА</a:t>
            </a:r>
            <a:endParaRPr lang="ru-RU" sz="1400" dirty="0">
              <a:solidFill>
                <a:schemeClr val="accent2">
                  <a:lumMod val="50000"/>
                </a:schemeClr>
              </a:solidFill>
            </a:endParaRPr>
          </a:p>
        </p:txBody>
      </p:sp>
      <p:sp>
        <p:nvSpPr>
          <p:cNvPr id="7" name="Прямоугольник 6"/>
          <p:cNvSpPr/>
          <p:nvPr/>
        </p:nvSpPr>
        <p:spPr>
          <a:xfrm>
            <a:off x="1285852" y="2143116"/>
            <a:ext cx="6215106" cy="2585323"/>
          </a:xfrm>
          <a:prstGeom prst="rect">
            <a:avLst/>
          </a:prstGeom>
        </p:spPr>
        <p:txBody>
          <a:bodyPr wrap="square">
            <a:spAutoFit/>
          </a:bodyPr>
          <a:lstStyle/>
          <a:p>
            <a:pPr algn="ctr"/>
            <a:r>
              <a:rPr lang="ru-RU" sz="5400" b="1" dirty="0" smtClean="0">
                <a:solidFill>
                  <a:schemeClr val="accent3">
                    <a:lumMod val="50000"/>
                  </a:schemeClr>
                </a:solidFill>
                <a:latin typeface="ArtScript" pitchFamily="34" charset="0"/>
              </a:rPr>
              <a:t>ЧЕХОВ </a:t>
            </a:r>
          </a:p>
          <a:p>
            <a:pPr algn="ctr"/>
            <a:r>
              <a:rPr lang="ru-RU" sz="5400" b="1" dirty="0" smtClean="0">
                <a:solidFill>
                  <a:schemeClr val="accent3">
                    <a:lumMod val="50000"/>
                  </a:schemeClr>
                </a:solidFill>
                <a:latin typeface="ArtScript" pitchFamily="34" charset="0"/>
              </a:rPr>
              <a:t>И </a:t>
            </a:r>
          </a:p>
          <a:p>
            <a:pPr algn="ctr"/>
            <a:r>
              <a:rPr lang="ru-RU" sz="5400" b="1" dirty="0" smtClean="0">
                <a:solidFill>
                  <a:schemeClr val="accent3">
                    <a:lumMod val="50000"/>
                  </a:schemeClr>
                </a:solidFill>
                <a:latin typeface="ArtScript" pitchFamily="34" charset="0"/>
              </a:rPr>
              <a:t> ЧАЙКОВСКИЙ</a:t>
            </a:r>
            <a:endParaRPr lang="ru-RU" sz="5400" b="1" dirty="0">
              <a:solidFill>
                <a:schemeClr val="accent3">
                  <a:lumMod val="50000"/>
                </a:schemeClr>
              </a:solidFill>
              <a:latin typeface="ArtScript" pitchFamily="34" charset="0"/>
            </a:endParaRPr>
          </a:p>
        </p:txBody>
      </p:sp>
      <p:pic>
        <p:nvPicPr>
          <p:cNvPr id="1028" name="Picture 4" descr="C:\Documents and Settings\Кармазина.TBC\Рабочий стол\Новая папка\Pyotr_Ilyich_Tchaikovsk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388" y="1857364"/>
            <a:ext cx="1357322" cy="17890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9" name="Picture 5" descr="C:\Documents and Settings\Кармазина.TBC\Рабочий стол\Новая папка\citation_anton_tchekho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2976" y="1884201"/>
            <a:ext cx="1389073" cy="17622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648" y="23952"/>
            <a:ext cx="1233249" cy="124758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2403103" y="328976"/>
            <a:ext cx="4912307" cy="400110"/>
          </a:xfrm>
          <a:prstGeom prst="rect">
            <a:avLst/>
          </a:prstGeom>
        </p:spPr>
        <p:txBody>
          <a:bodyPr wrap="none">
            <a:spAutoFit/>
          </a:bodyPr>
          <a:lstStyle/>
          <a:p>
            <a:r>
              <a:rPr lang="ru-RU" b="1" dirty="0">
                <a:solidFill>
                  <a:srgbClr val="9BBB59">
                    <a:lumMod val="50000"/>
                  </a:srgbClr>
                </a:solidFill>
                <a:latin typeface="Calibri" pitchFamily="34" charset="0"/>
              </a:rPr>
              <a:t> </a:t>
            </a:r>
            <a:r>
              <a:rPr lang="ru-RU" sz="2000" b="1" dirty="0">
                <a:solidFill>
                  <a:schemeClr val="accent2">
                    <a:lumMod val="50000"/>
                  </a:schemeClr>
                </a:solidFill>
                <a:latin typeface="Calibri" pitchFamily="34" charset="0"/>
              </a:rPr>
              <a:t>3</a:t>
            </a:r>
            <a:r>
              <a:rPr lang="ru-RU" sz="2000" b="1" dirty="0" smtClean="0">
                <a:solidFill>
                  <a:schemeClr val="accent2">
                    <a:lumMod val="50000"/>
                  </a:schemeClr>
                </a:solidFill>
                <a:latin typeface="Calibri" pitchFamily="34" charset="0"/>
              </a:rPr>
              <a:t>. Встреча </a:t>
            </a:r>
            <a:r>
              <a:rPr lang="ru-RU" sz="2000" b="1" dirty="0">
                <a:solidFill>
                  <a:schemeClr val="accent2">
                    <a:lumMod val="50000"/>
                  </a:schemeClr>
                </a:solidFill>
                <a:latin typeface="Calibri" pitchFamily="34" charset="0"/>
              </a:rPr>
              <a:t>и переписка с П.И.Чайковским</a:t>
            </a:r>
            <a:r>
              <a:rPr lang="ru-RU" sz="2000" b="1" dirty="0">
                <a:solidFill>
                  <a:srgbClr val="9BBB59">
                    <a:lumMod val="50000"/>
                  </a:srgbClr>
                </a:solidFill>
                <a:latin typeface="Calibri" pitchFamily="34" charset="0"/>
              </a:rPr>
              <a:t>.</a:t>
            </a:r>
            <a:endParaRPr lang="ru-RU" sz="2000" dirty="0"/>
          </a:p>
        </p:txBody>
      </p:sp>
      <p:sp>
        <p:nvSpPr>
          <p:cNvPr id="4" name="Прямоугольник 3"/>
          <p:cNvSpPr/>
          <p:nvPr/>
        </p:nvSpPr>
        <p:spPr>
          <a:xfrm>
            <a:off x="1187624" y="836712"/>
            <a:ext cx="7200800" cy="1083374"/>
          </a:xfrm>
          <a:prstGeom prst="rect">
            <a:avLst/>
          </a:prstGeom>
        </p:spPr>
        <p:txBody>
          <a:bodyPr wrap="square">
            <a:spAutoFit/>
          </a:bodyPr>
          <a:lstStyle/>
          <a:p>
            <a:pPr algn="just">
              <a:lnSpc>
                <a:spcPct val="115000"/>
              </a:lnSpc>
              <a:spcAft>
                <a:spcPts val="1000"/>
              </a:spcAft>
            </a:pPr>
            <a:r>
              <a:rPr lang="ru-RU" sz="1400" b="1" dirty="0" smtClean="0">
                <a:solidFill>
                  <a:schemeClr val="accent3">
                    <a:lumMod val="50000"/>
                  </a:schemeClr>
                </a:solidFill>
                <a:latin typeface="Calibri" pitchFamily="34" charset="0"/>
                <a:ea typeface="Times New Roman"/>
                <a:cs typeface="Times New Roman"/>
              </a:rPr>
              <a:t>                 Однако </a:t>
            </a:r>
            <a:r>
              <a:rPr lang="ru-RU" sz="1400" b="1" dirty="0">
                <a:solidFill>
                  <a:schemeClr val="accent3">
                    <a:lumMod val="50000"/>
                  </a:schemeClr>
                </a:solidFill>
                <a:latin typeface="Calibri" pitchFamily="34" charset="0"/>
                <a:ea typeface="Times New Roman"/>
                <a:cs typeface="Times New Roman"/>
              </a:rPr>
              <a:t>первый шаг к знакомству сделал не писатель, а </a:t>
            </a:r>
            <a:r>
              <a:rPr lang="ru-RU" sz="1400" b="1" dirty="0" smtClean="0">
                <a:solidFill>
                  <a:schemeClr val="accent3">
                    <a:lumMod val="50000"/>
                  </a:schemeClr>
                </a:solidFill>
                <a:latin typeface="Calibri" pitchFamily="34" charset="0"/>
                <a:ea typeface="Times New Roman"/>
                <a:cs typeface="Times New Roman"/>
              </a:rPr>
              <a:t>композитор.   В </a:t>
            </a:r>
            <a:r>
              <a:rPr lang="ru-RU" sz="1400" b="1" dirty="0">
                <a:solidFill>
                  <a:schemeClr val="accent3">
                    <a:lumMod val="50000"/>
                  </a:schemeClr>
                </a:solidFill>
                <a:latin typeface="Calibri" pitchFamily="34" charset="0"/>
                <a:ea typeface="Times New Roman"/>
                <a:cs typeface="Times New Roman"/>
              </a:rPr>
              <a:t>апреле 1887 года в одной из газет он увидел рассказ Чехова "Миряне" ("Письмо"). Талант молодого автора так пленил Чайковского, что он решил написать ему. Письмо отправил в редакцию газеты. Правда, оно не попало к адресату. </a:t>
            </a:r>
            <a:endParaRPr lang="ru-RU" sz="1400" b="1" dirty="0">
              <a:solidFill>
                <a:schemeClr val="accent3">
                  <a:lumMod val="50000"/>
                </a:schemeClr>
              </a:solidFill>
              <a:latin typeface="Calibri" pitchFamily="34" charset="0"/>
              <a:ea typeface="Calibri"/>
              <a:cs typeface="Times New Roman"/>
            </a:endParaRPr>
          </a:p>
        </p:txBody>
      </p:sp>
      <p:sp>
        <p:nvSpPr>
          <p:cNvPr id="5" name="Прямоугольник 4"/>
          <p:cNvSpPr/>
          <p:nvPr/>
        </p:nvSpPr>
        <p:spPr>
          <a:xfrm>
            <a:off x="755576" y="2204864"/>
            <a:ext cx="7632848" cy="1384995"/>
          </a:xfrm>
          <a:prstGeom prst="rect">
            <a:avLst/>
          </a:prstGeom>
        </p:spPr>
        <p:txBody>
          <a:bodyPr wrap="square">
            <a:spAutoFit/>
          </a:bodyPr>
          <a:lstStyle/>
          <a:p>
            <a:pPr algn="just"/>
            <a:r>
              <a:rPr lang="ru-RU" sz="1400" b="1" dirty="0" smtClean="0">
                <a:solidFill>
                  <a:schemeClr val="accent2">
                    <a:lumMod val="50000"/>
                  </a:schemeClr>
                </a:solidFill>
                <a:latin typeface="+mj-lt"/>
                <a:ea typeface="Times New Roman"/>
              </a:rPr>
              <a:t>            В </a:t>
            </a:r>
            <a:r>
              <a:rPr lang="ru-RU" sz="1400" b="1" dirty="0">
                <a:solidFill>
                  <a:schemeClr val="accent2">
                    <a:lumMod val="50000"/>
                  </a:schemeClr>
                </a:solidFill>
                <a:latin typeface="+mj-lt"/>
                <a:ea typeface="Times New Roman"/>
              </a:rPr>
              <a:t>1888 году Чехов приехал в Петербург и посетил дом поэта Плещеева, где познакомился с братом Чайковского — Модестом Ильичом. И так ему понравился Антон Павлович, что он был приглашен на завтрак, а там присутствовал и Петр Ильич. </a:t>
            </a:r>
            <a:r>
              <a:rPr lang="ru-RU" sz="1400" b="1" dirty="0" smtClean="0">
                <a:solidFill>
                  <a:schemeClr val="accent2">
                    <a:lumMod val="50000"/>
                  </a:schemeClr>
                </a:solidFill>
                <a:latin typeface="+mj-lt"/>
                <a:ea typeface="Times New Roman"/>
              </a:rPr>
              <a:t>   Их </a:t>
            </a:r>
            <a:r>
              <a:rPr lang="ru-RU" sz="1400" b="1" dirty="0">
                <a:solidFill>
                  <a:schemeClr val="accent2">
                    <a:lumMod val="50000"/>
                  </a:schemeClr>
                </a:solidFill>
                <a:latin typeface="+mj-lt"/>
                <a:ea typeface="Times New Roman"/>
              </a:rPr>
              <a:t>знакомство состоялось </a:t>
            </a:r>
            <a:endParaRPr lang="ru-RU" sz="1400" b="1" dirty="0" smtClean="0">
              <a:solidFill>
                <a:schemeClr val="accent2">
                  <a:lumMod val="50000"/>
                </a:schemeClr>
              </a:solidFill>
              <a:latin typeface="+mj-lt"/>
              <a:ea typeface="Times New Roman"/>
            </a:endParaRPr>
          </a:p>
          <a:p>
            <a:pPr algn="just"/>
            <a:r>
              <a:rPr lang="ru-RU" sz="1400" b="1" dirty="0" smtClean="0">
                <a:solidFill>
                  <a:schemeClr val="accent2">
                    <a:lumMod val="50000"/>
                  </a:schemeClr>
                </a:solidFill>
                <a:latin typeface="+mj-lt"/>
                <a:ea typeface="Times New Roman"/>
              </a:rPr>
              <a:t>14 </a:t>
            </a:r>
            <a:r>
              <a:rPr lang="ru-RU" sz="1400" b="1" dirty="0">
                <a:solidFill>
                  <a:schemeClr val="accent2">
                    <a:lumMod val="50000"/>
                  </a:schemeClr>
                </a:solidFill>
                <a:latin typeface="+mj-lt"/>
                <a:ea typeface="Times New Roman"/>
              </a:rPr>
              <a:t>декабря 1888 года</a:t>
            </a:r>
            <a:r>
              <a:rPr lang="ru-RU" sz="1400" b="1" dirty="0">
                <a:latin typeface="+mj-lt"/>
                <a:ea typeface="Times New Roman"/>
              </a:rPr>
              <a:t>.</a:t>
            </a:r>
            <a:r>
              <a:rPr lang="ru-RU" sz="1400" b="1" dirty="0">
                <a:solidFill>
                  <a:schemeClr val="accent2">
                    <a:lumMod val="50000"/>
                  </a:schemeClr>
                </a:solidFill>
                <a:latin typeface="+mj-lt"/>
                <a:ea typeface="Times New Roman"/>
              </a:rPr>
              <a:t>  Эта встреча произвела на Чехова ошеломляющее впечатление. И не только потому, что он сидел за одним столом и беседовал с любимым композитором. Его поразило, что этот великий человек знает его творчество и ценит его </a:t>
            </a:r>
            <a:r>
              <a:rPr lang="ru-RU" sz="1400" b="1" dirty="0" smtClean="0">
                <a:solidFill>
                  <a:schemeClr val="accent2">
                    <a:lumMod val="50000"/>
                  </a:schemeClr>
                </a:solidFill>
                <a:latin typeface="+mj-lt"/>
                <a:ea typeface="Times New Roman"/>
              </a:rPr>
              <a:t>талант</a:t>
            </a:r>
            <a:r>
              <a:rPr lang="ru-RU" sz="1400" dirty="0" smtClean="0">
                <a:latin typeface="+mj-lt"/>
                <a:ea typeface="Times New Roman"/>
              </a:rPr>
              <a:t>.</a:t>
            </a:r>
            <a:endParaRPr lang="ru-RU" sz="1400" dirty="0">
              <a:latin typeface="+mj-lt"/>
            </a:endParaRPr>
          </a:p>
        </p:txBody>
      </p:sp>
      <p:pic>
        <p:nvPicPr>
          <p:cNvPr id="6" name="Picture 2" descr="C:\Users\1234\Desktop\чехов фото\026383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472" y="3714752"/>
            <a:ext cx="1428760" cy="1962444"/>
          </a:xfrm>
          <a:prstGeom prst="ellipse">
            <a:avLst/>
          </a:prstGeom>
          <a:noFill/>
          <a:ln w="38100">
            <a:noFill/>
          </a:ln>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71472" y="5723769"/>
            <a:ext cx="1491806" cy="276999"/>
          </a:xfrm>
          <a:prstGeom prst="rect">
            <a:avLst/>
          </a:prstGeom>
        </p:spPr>
        <p:txBody>
          <a:bodyPr wrap="square">
            <a:spAutoFit/>
          </a:bodyPr>
          <a:lstStyle/>
          <a:p>
            <a:pPr lvl="0" algn="ctr"/>
            <a:r>
              <a:rPr lang="ru-RU" sz="1200" b="1" dirty="0">
                <a:solidFill>
                  <a:prstClr val="black"/>
                </a:solidFill>
              </a:rPr>
              <a:t>М.И</a:t>
            </a:r>
            <a:r>
              <a:rPr lang="ru-RU" sz="1200" b="1" dirty="0" smtClean="0">
                <a:solidFill>
                  <a:prstClr val="black"/>
                </a:solidFill>
              </a:rPr>
              <a:t>. Чайковский</a:t>
            </a:r>
            <a:endParaRPr lang="ru-RU" sz="1200" b="1" dirty="0">
              <a:solidFill>
                <a:prstClr val="black"/>
              </a:solidFill>
            </a:endParaRPr>
          </a:p>
        </p:txBody>
      </p:sp>
      <p:pic>
        <p:nvPicPr>
          <p:cNvPr id="1030" name="Picture 6" descr="O:\Кармазина Л.И\3.jpg"/>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bwMode="auto">
          <a:xfrm rot="212457">
            <a:off x="4049877" y="3676245"/>
            <a:ext cx="1116864" cy="1633570"/>
          </a:xfrm>
          <a:prstGeom prst="rect">
            <a:avLst/>
          </a:prstGeom>
          <a:noFill/>
        </p:spPr>
      </p:pic>
      <p:pic>
        <p:nvPicPr>
          <p:cNvPr id="10" name="Рисунок 9" descr="8.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6326433" y="3468921"/>
            <a:ext cx="1857387" cy="2349050"/>
          </a:xfrm>
          <a:prstGeom prst="rect">
            <a:avLst/>
          </a:prstGeom>
          <a:effectLst>
            <a:innerShdw blurRad="63500" dist="50800">
              <a:prstClr val="black">
                <a:alpha val="50000"/>
              </a:prstClr>
            </a:innerShdw>
          </a:effectLst>
        </p:spPr>
      </p:pic>
      <p:sp>
        <p:nvSpPr>
          <p:cNvPr id="13" name="Прямоугольник 12"/>
          <p:cNvSpPr/>
          <p:nvPr/>
        </p:nvSpPr>
        <p:spPr>
          <a:xfrm>
            <a:off x="5500694" y="5610541"/>
            <a:ext cx="3357586" cy="461665"/>
          </a:xfrm>
          <a:prstGeom prst="rect">
            <a:avLst/>
          </a:prstGeom>
        </p:spPr>
        <p:txBody>
          <a:bodyPr wrap="square">
            <a:spAutoFit/>
          </a:bodyPr>
          <a:lstStyle/>
          <a:p>
            <a:pPr algn="ctr"/>
            <a:r>
              <a:rPr lang="ru-RU" sz="1200" b="1" dirty="0" smtClean="0"/>
              <a:t>Дом в Петербурге, где А.П.Чехов познакомился с П.И.Чайковским. Рисунок С.М.Чехова</a:t>
            </a:r>
            <a:endParaRPr lang="ru-RU" sz="1200" b="1" dirty="0"/>
          </a:p>
        </p:txBody>
      </p:sp>
      <p:pic>
        <p:nvPicPr>
          <p:cNvPr id="1029" name="Picture 5" descr="O:\Кармазина Л.И\2.jpg"/>
          <p:cNvPicPr>
            <a:picLocks noGrp="1" noChangeAspect="1" noChangeArrowheads="1"/>
          </p:cNvPicPr>
          <p:nvPr>
            <p:ph sz="half" idx="4294967295"/>
          </p:nvPr>
        </p:nvPicPr>
        <p:blipFill>
          <a:blip r:embed="rId6" cstate="email">
            <a:extLst>
              <a:ext uri="{28A0092B-C50C-407E-A947-70E740481C1C}">
                <a14:useLocalDpi xmlns:a14="http://schemas.microsoft.com/office/drawing/2010/main"/>
              </a:ext>
            </a:extLst>
          </a:blip>
          <a:stretch>
            <a:fillRect/>
          </a:stretch>
        </p:blipFill>
        <p:spPr bwMode="auto">
          <a:xfrm rot="21273622">
            <a:off x="2861259" y="3624394"/>
            <a:ext cx="1186057" cy="1643074"/>
          </a:xfrm>
          <a:prstGeom prst="rect">
            <a:avLst/>
          </a:prstGeom>
          <a:noFill/>
          <a:effectLst>
            <a:innerShdw blurRad="63500" dist="50800" dir="8100000">
              <a:prstClr val="black">
                <a:alpha val="50000"/>
              </a:prstClr>
            </a:innerShdw>
          </a:effectLst>
        </p:spPr>
      </p:pic>
      <p:sp>
        <p:nvSpPr>
          <p:cNvPr id="14337" name="Rectangle 1"/>
          <p:cNvSpPr>
            <a:spLocks noChangeArrowheads="1"/>
          </p:cNvSpPr>
          <p:nvPr/>
        </p:nvSpPr>
        <p:spPr bwMode="auto">
          <a:xfrm>
            <a:off x="2428860" y="5357826"/>
            <a:ext cx="3071834" cy="4035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1200"/>
              </a:lnSpc>
              <a:spcBef>
                <a:spcPct val="0"/>
              </a:spcBef>
              <a:spcAft>
                <a:spcPct val="0"/>
              </a:spcAft>
              <a:buClrTx/>
              <a:buSzTx/>
              <a:tabLst/>
            </a:pPr>
            <a:r>
              <a:rPr kumimoji="0" lang="ru-RU" sz="9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Платек</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Я. Два великих Ч. /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Я.Платек</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 Музыкальная жизнь. – 2008. - № 4. – С.29-33</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323528" y="476672"/>
            <a:ext cx="8496944" cy="5343001"/>
          </a:xfrm>
          <a:prstGeom prst="rect">
            <a:avLst/>
          </a:prstGeom>
        </p:spPr>
        <p:txBody>
          <a:bodyPr wrap="square">
            <a:spAutoFit/>
          </a:bodyPr>
          <a:lstStyle/>
          <a:p>
            <a:pPr>
              <a:lnSpc>
                <a:spcPct val="115000"/>
              </a:lnSpc>
              <a:spcAft>
                <a:spcPts val="600"/>
              </a:spcAft>
            </a:pPr>
            <a:r>
              <a:rPr lang="ru-RU" b="1" dirty="0" smtClean="0">
                <a:solidFill>
                  <a:schemeClr val="accent3">
                    <a:lumMod val="50000"/>
                  </a:schemeClr>
                </a:solidFill>
                <a:latin typeface="Times New Roman"/>
                <a:ea typeface="Times New Roman"/>
                <a:cs typeface="Times New Roman"/>
              </a:rPr>
              <a:t>        Спустя </a:t>
            </a:r>
            <a:r>
              <a:rPr lang="ru-RU" b="1" dirty="0">
                <a:solidFill>
                  <a:schemeClr val="accent3">
                    <a:lumMod val="50000"/>
                  </a:schemeClr>
                </a:solidFill>
                <a:latin typeface="Times New Roman"/>
                <a:ea typeface="Times New Roman"/>
                <a:cs typeface="Times New Roman"/>
              </a:rPr>
              <a:t>почти год композитор получил письмо неожиданного содержания: </a:t>
            </a:r>
            <a:endParaRPr lang="ru-RU" sz="1400" b="1" dirty="0">
              <a:solidFill>
                <a:schemeClr val="accent3">
                  <a:lumMod val="50000"/>
                </a:schemeClr>
              </a:solidFill>
              <a:ea typeface="Calibri"/>
              <a:cs typeface="Times New Roman"/>
            </a:endParaRPr>
          </a:p>
          <a:p>
            <a:pPr algn="just">
              <a:lnSpc>
                <a:spcPct val="115000"/>
              </a:lnSpc>
              <a:spcAft>
                <a:spcPts val="600"/>
              </a:spcAft>
            </a:pPr>
            <a:r>
              <a:rPr lang="ru-RU" b="1" dirty="0" smtClean="0">
                <a:solidFill>
                  <a:schemeClr val="accent2">
                    <a:lumMod val="50000"/>
                  </a:schemeClr>
                </a:solidFill>
                <a:latin typeface="Times New Roman"/>
                <a:ea typeface="Times New Roman"/>
                <a:cs typeface="Times New Roman"/>
              </a:rPr>
              <a:t>	«</a:t>
            </a:r>
            <a:r>
              <a:rPr lang="ru-RU" b="1" i="1" dirty="0">
                <a:solidFill>
                  <a:schemeClr val="accent2">
                    <a:lumMod val="50000"/>
                  </a:schemeClr>
                </a:solidFill>
                <a:latin typeface="Times New Roman"/>
                <a:ea typeface="Times New Roman"/>
                <a:cs typeface="Times New Roman"/>
              </a:rPr>
              <a:t>Многоуважаемый  Петр Ильич! В этом месяце я собираюсь печатать новую книжку своих рассказов; рассказы эти скучны и нудны, как осень, однообразны по тону, и художественные элементы в них густо перемешаны с медицинскими, но это все-таки не отнимает у меня смелости обратиться к Вам с покорнейшей просьбой: разрешите посвятить эту книжку Вам. Мне очень хочется получить от Вас положительный ответ, так как это посвящение, во-первых, доставит мне большое удовольствие </a:t>
            </a:r>
            <a:r>
              <a:rPr lang="ru-RU" b="1" i="1" dirty="0" smtClean="0">
                <a:solidFill>
                  <a:schemeClr val="accent2">
                    <a:lumMod val="50000"/>
                  </a:schemeClr>
                </a:solidFill>
                <a:latin typeface="Times New Roman"/>
                <a:ea typeface="Times New Roman"/>
                <a:cs typeface="Times New Roman"/>
              </a:rPr>
              <a:t>и, </a:t>
            </a:r>
            <a:r>
              <a:rPr lang="ru-RU" b="1" i="1" dirty="0">
                <a:solidFill>
                  <a:schemeClr val="accent2">
                    <a:lumMod val="50000"/>
                  </a:schemeClr>
                </a:solidFill>
                <a:latin typeface="Times New Roman"/>
                <a:ea typeface="Times New Roman"/>
                <a:cs typeface="Times New Roman"/>
              </a:rPr>
              <a:t>во-вторых, оно хотя удовлетворит тому глубокому чувству уважения, которое заставляет меня вспоминать о Вас ежедневно. Мысль посвятить Вам книжку засела мне в голову еще в тот день, когда я, завтракая с вами У Модеста Петровича, узнал от </a:t>
            </a:r>
            <a:r>
              <a:rPr lang="ru-RU" b="1" i="1" dirty="0" smtClean="0">
                <a:solidFill>
                  <a:schemeClr val="accent2">
                    <a:lumMod val="50000"/>
                  </a:schemeClr>
                </a:solidFill>
                <a:latin typeface="Times New Roman"/>
                <a:ea typeface="Times New Roman"/>
                <a:cs typeface="Times New Roman"/>
              </a:rPr>
              <a:t>Вас</a:t>
            </a:r>
            <a:r>
              <a:rPr lang="ru-RU" b="1" i="1" dirty="0">
                <a:solidFill>
                  <a:schemeClr val="accent2">
                    <a:lumMod val="50000"/>
                  </a:schemeClr>
                </a:solidFill>
                <a:latin typeface="Times New Roman"/>
                <a:ea typeface="Times New Roman"/>
                <a:cs typeface="Times New Roman"/>
              </a:rPr>
              <a:t>, что Вы читали мои рассказы. Если Вы вместе с разрешением пришлете мне еще свою фотографию, то я получу больше, чем стою, и буду доволен во веки веков. Простите, что я беспокою Вас, и позвольте пожелать Вам всего хорошего. Душевно преданный</a:t>
            </a:r>
            <a:endParaRPr lang="ru-RU" sz="1400" b="1" dirty="0">
              <a:solidFill>
                <a:schemeClr val="accent2">
                  <a:lumMod val="50000"/>
                </a:schemeClr>
              </a:solidFill>
              <a:ea typeface="Calibri"/>
              <a:cs typeface="Times New Roman"/>
            </a:endParaRPr>
          </a:p>
          <a:p>
            <a:pPr>
              <a:lnSpc>
                <a:spcPct val="115000"/>
              </a:lnSpc>
              <a:spcAft>
                <a:spcPts val="600"/>
              </a:spcAft>
            </a:pPr>
            <a:r>
              <a:rPr lang="ru-RU" b="1" i="1" dirty="0">
                <a:solidFill>
                  <a:schemeClr val="accent2">
                    <a:lumMod val="50000"/>
                  </a:schemeClr>
                </a:solidFill>
                <a:latin typeface="Times New Roman"/>
                <a:ea typeface="Times New Roman"/>
                <a:cs typeface="Times New Roman"/>
              </a:rPr>
              <a:t>                                                                            А</a:t>
            </a:r>
            <a:r>
              <a:rPr lang="ru-RU" b="1" i="1" dirty="0" smtClean="0">
                <a:solidFill>
                  <a:schemeClr val="accent2">
                    <a:lumMod val="50000"/>
                  </a:schemeClr>
                </a:solidFill>
                <a:latin typeface="Times New Roman"/>
                <a:ea typeface="Times New Roman"/>
                <a:cs typeface="Times New Roman"/>
              </a:rPr>
              <a:t>. Чехов</a:t>
            </a:r>
            <a:r>
              <a:rPr lang="ru-RU" b="1" i="1" dirty="0">
                <a:solidFill>
                  <a:schemeClr val="accent2">
                    <a:lumMod val="50000"/>
                  </a:schemeClr>
                </a:solidFill>
                <a:latin typeface="Times New Roman"/>
                <a:ea typeface="Times New Roman"/>
                <a:cs typeface="Times New Roman"/>
              </a:rPr>
              <a:t>. 12 </a:t>
            </a:r>
            <a:r>
              <a:rPr lang="ru-RU" b="1" i="1" dirty="0" smtClean="0">
                <a:solidFill>
                  <a:schemeClr val="accent2">
                    <a:lumMod val="50000"/>
                  </a:schemeClr>
                </a:solidFill>
                <a:latin typeface="Times New Roman"/>
                <a:ea typeface="Times New Roman"/>
                <a:cs typeface="Times New Roman"/>
              </a:rPr>
              <a:t>октября 1889</a:t>
            </a:r>
            <a:r>
              <a:rPr lang="ru-RU" b="1" i="1" dirty="0">
                <a:solidFill>
                  <a:schemeClr val="accent2">
                    <a:lumMod val="50000"/>
                  </a:schemeClr>
                </a:solidFill>
                <a:latin typeface="Times New Roman"/>
                <a:ea typeface="Times New Roman"/>
                <a:cs typeface="Times New Roman"/>
              </a:rPr>
              <a:t>».</a:t>
            </a:r>
            <a:endParaRPr lang="ru-RU" sz="1400" b="1" dirty="0">
              <a:solidFill>
                <a:schemeClr val="accent2">
                  <a:lumMod val="50000"/>
                </a:schemeClr>
              </a:solidFill>
              <a:ea typeface="Calibri"/>
              <a:cs typeface="Times New Roman"/>
            </a:endParaRPr>
          </a:p>
        </p:txBody>
      </p:sp>
    </p:spTree>
    <p:extLst>
      <p:ext uri="{BB962C8B-B14F-4D97-AF65-F5344CB8AC3E}">
        <p14:creationId xmlns:p14="http://schemas.microsoft.com/office/powerpoint/2010/main" val="172947817"/>
      </p:ext>
    </p:extLst>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92815"/>
          </a:xfrm>
          <a:prstGeom prst="rect">
            <a:avLst/>
          </a:prstGeom>
          <a:noFill/>
        </p:spPr>
      </p:pic>
      <p:sp>
        <p:nvSpPr>
          <p:cNvPr id="7" name="Прямоугольник 6"/>
          <p:cNvSpPr/>
          <p:nvPr/>
        </p:nvSpPr>
        <p:spPr>
          <a:xfrm>
            <a:off x="755576" y="188640"/>
            <a:ext cx="7992888" cy="1812099"/>
          </a:xfrm>
          <a:prstGeom prst="rect">
            <a:avLst/>
          </a:prstGeom>
        </p:spPr>
        <p:txBody>
          <a:bodyPr wrap="square">
            <a:spAutoFit/>
          </a:bodyPr>
          <a:lstStyle/>
          <a:p>
            <a:pPr lvl="0" algn="just">
              <a:lnSpc>
                <a:spcPct val="115000"/>
              </a:lnSpc>
              <a:spcAft>
                <a:spcPts val="1000"/>
              </a:spcAft>
            </a:pPr>
            <a:r>
              <a:rPr lang="ru-RU" sz="1400" b="1" dirty="0" smtClean="0">
                <a:solidFill>
                  <a:schemeClr val="accent3">
                    <a:lumMod val="50000"/>
                  </a:schemeClr>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Ч</a:t>
            </a:r>
            <a:r>
              <a:rPr lang="ru-RU" sz="1400" b="1" dirty="0" smtClean="0">
                <a:solidFill>
                  <a:schemeClr val="accent3">
                    <a:lumMod val="50000"/>
                  </a:schemeClr>
                </a:solidFill>
                <a:latin typeface="Calibri" pitchFamily="34" charset="0"/>
                <a:ea typeface="Times New Roman"/>
                <a:cs typeface="Times New Roman"/>
              </a:rPr>
              <a:t>ерез </a:t>
            </a:r>
            <a:r>
              <a:rPr lang="ru-RU" sz="1400" b="1" dirty="0">
                <a:solidFill>
                  <a:schemeClr val="accent3">
                    <a:lumMod val="50000"/>
                  </a:schemeClr>
                </a:solidFill>
                <a:latin typeface="Calibri" pitchFamily="34" charset="0"/>
                <a:ea typeface="Times New Roman"/>
                <a:cs typeface="Times New Roman"/>
              </a:rPr>
              <a:t>день композитор пришел в гости к Чехову, который жил в ту пору в доме на </a:t>
            </a:r>
            <a:r>
              <a:rPr lang="ru-RU" sz="1400" b="1" dirty="0" err="1" smtClean="0">
                <a:solidFill>
                  <a:schemeClr val="accent3">
                    <a:lumMod val="50000"/>
                  </a:schemeClr>
                </a:solidFill>
                <a:latin typeface="Calibri" pitchFamily="34" charset="0"/>
                <a:ea typeface="Times New Roman"/>
                <a:cs typeface="Times New Roman"/>
              </a:rPr>
              <a:t>Садовой-Кудринской</a:t>
            </a:r>
            <a:r>
              <a:rPr lang="ru-RU" sz="1400" b="1" dirty="0" smtClean="0">
                <a:solidFill>
                  <a:schemeClr val="accent3">
                    <a:lumMod val="50000"/>
                  </a:schemeClr>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и дал свое согласие. Об этой встрече лаконичное сообщение Чехова в письме к </a:t>
            </a:r>
            <a:r>
              <a:rPr lang="ru-RU" sz="1400" b="1" dirty="0" smtClean="0">
                <a:solidFill>
                  <a:schemeClr val="accent3">
                    <a:lumMod val="50000"/>
                  </a:schemeClr>
                </a:solidFill>
                <a:latin typeface="Calibri" pitchFamily="34" charset="0"/>
                <a:ea typeface="Times New Roman"/>
                <a:cs typeface="Times New Roman"/>
              </a:rPr>
              <a:t>А.С</a:t>
            </a:r>
            <a:r>
              <a:rPr lang="ru-RU" sz="1400" b="1" dirty="0">
                <a:solidFill>
                  <a:schemeClr val="accent3">
                    <a:lumMod val="50000"/>
                  </a:schemeClr>
                </a:solidFill>
                <a:latin typeface="Calibri" pitchFamily="34" charset="0"/>
                <a:ea typeface="Times New Roman"/>
                <a:cs typeface="Times New Roman"/>
              </a:rPr>
              <a:t>. Суворину:</a:t>
            </a:r>
            <a:r>
              <a:rPr lang="ru-RU" sz="1400" dirty="0">
                <a:solidFill>
                  <a:prstClr val="black"/>
                </a:solidFill>
                <a:latin typeface="Calibri" pitchFamily="34" charset="0"/>
                <a:ea typeface="Times New Roman"/>
                <a:cs typeface="Times New Roman"/>
              </a:rPr>
              <a:t> </a:t>
            </a:r>
            <a:r>
              <a:rPr lang="ru-RU" sz="1400" b="1" i="1" dirty="0">
                <a:solidFill>
                  <a:srgbClr val="C0504D">
                    <a:lumMod val="50000"/>
                  </a:srgbClr>
                </a:solidFill>
                <a:latin typeface="Calibri" pitchFamily="34" charset="0"/>
                <a:ea typeface="Times New Roman"/>
                <a:cs typeface="Times New Roman"/>
              </a:rPr>
              <a:t>«Вчера был у меня П.И. Чайковский, что мне очень польстило: во-первых, большой человек, во-вторых, я ужасно люблю его музыку, особенно «Онегина». Хотим писать либретто». </a:t>
            </a:r>
            <a:r>
              <a:rPr lang="ru-RU" sz="1400" i="1" dirty="0">
                <a:solidFill>
                  <a:prstClr val="black"/>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Последние слова требуют  пояснения: дело в том, что Чайковский предложил Чехову написать для него либретто по повести Лермонтова "Бэла". В то время композитор вынашивал мысль создать оперу по этому произведению. Задумка не была </a:t>
            </a:r>
            <a:r>
              <a:rPr lang="ru-RU" sz="1400" b="1" dirty="0" smtClean="0">
                <a:solidFill>
                  <a:schemeClr val="accent3">
                    <a:lumMod val="50000"/>
                  </a:schemeClr>
                </a:solidFill>
                <a:latin typeface="Calibri" pitchFamily="34" charset="0"/>
                <a:ea typeface="Times New Roman"/>
                <a:cs typeface="Times New Roman"/>
              </a:rPr>
              <a:t>осуществлена.</a:t>
            </a:r>
            <a:endParaRPr lang="ru-RU" sz="1400" b="1" dirty="0">
              <a:solidFill>
                <a:schemeClr val="accent3">
                  <a:lumMod val="50000"/>
                </a:schemeClr>
              </a:solidFill>
              <a:latin typeface="Calibri" pitchFamily="34" charset="0"/>
              <a:ea typeface="Calibri"/>
              <a:cs typeface="Times New Roman"/>
            </a:endParaRPr>
          </a:p>
        </p:txBody>
      </p:sp>
      <p:sp>
        <p:nvSpPr>
          <p:cNvPr id="8" name="Прямоугольник 7"/>
          <p:cNvSpPr/>
          <p:nvPr/>
        </p:nvSpPr>
        <p:spPr>
          <a:xfrm>
            <a:off x="2411760" y="3741302"/>
            <a:ext cx="6480720" cy="2074414"/>
          </a:xfrm>
          <a:prstGeom prst="rect">
            <a:avLst/>
          </a:prstGeom>
        </p:spPr>
        <p:txBody>
          <a:bodyPr wrap="square">
            <a:spAutoFit/>
          </a:bodyPr>
          <a:lstStyle/>
          <a:p>
            <a:pPr algn="just">
              <a:lnSpc>
                <a:spcPct val="115000"/>
              </a:lnSpc>
              <a:spcAft>
                <a:spcPts val="1000"/>
              </a:spcAft>
            </a:pPr>
            <a:r>
              <a:rPr lang="ru-RU" sz="1400" dirty="0" smtClean="0">
                <a:solidFill>
                  <a:schemeClr val="accent3">
                    <a:lumMod val="50000"/>
                  </a:schemeClr>
                </a:solidFill>
                <a:latin typeface="Calibri" pitchFamily="34" charset="0"/>
                <a:ea typeface="Times New Roman"/>
                <a:cs typeface="Times New Roman"/>
              </a:rPr>
              <a:t>            </a:t>
            </a:r>
            <a:r>
              <a:rPr lang="ru-RU" sz="1400" b="1" dirty="0" smtClean="0">
                <a:solidFill>
                  <a:schemeClr val="accent3">
                    <a:lumMod val="50000"/>
                  </a:schemeClr>
                </a:solidFill>
                <a:latin typeface="Calibri" pitchFamily="34" charset="0"/>
                <a:ea typeface="Times New Roman"/>
                <a:cs typeface="Times New Roman"/>
              </a:rPr>
              <a:t>В </a:t>
            </a:r>
            <a:r>
              <a:rPr lang="ru-RU" sz="1400" b="1" dirty="0">
                <a:solidFill>
                  <a:schemeClr val="accent3">
                    <a:lumMod val="50000"/>
                  </a:schemeClr>
                </a:solidFill>
                <a:latin typeface="Calibri" pitchFamily="34" charset="0"/>
                <a:ea typeface="Times New Roman"/>
                <a:cs typeface="Times New Roman"/>
              </a:rPr>
              <a:t>тот день Антона Павловича ожидал еще один сюрприз. Вернувшись домой,  Чайковский немедленно отправляет на Садово-Кудринскую свою фотографию с надписью</a:t>
            </a:r>
            <a:r>
              <a:rPr lang="ru-RU" sz="1400" dirty="0">
                <a:latin typeface="Calibri" pitchFamily="34" charset="0"/>
                <a:ea typeface="Times New Roman"/>
                <a:cs typeface="Times New Roman"/>
              </a:rPr>
              <a:t>: </a:t>
            </a:r>
            <a:r>
              <a:rPr lang="ru-RU" sz="1400" b="1" dirty="0">
                <a:solidFill>
                  <a:schemeClr val="accent2">
                    <a:lumMod val="50000"/>
                  </a:schemeClr>
                </a:solidFill>
                <a:latin typeface="Calibri" pitchFamily="34" charset="0"/>
                <a:ea typeface="Times New Roman"/>
                <a:cs typeface="Times New Roman"/>
              </a:rPr>
              <a:t>« </a:t>
            </a:r>
            <a:r>
              <a:rPr lang="ru-RU" sz="1400" b="1" i="1" dirty="0" err="1">
                <a:solidFill>
                  <a:schemeClr val="accent2">
                    <a:lumMod val="50000"/>
                  </a:schemeClr>
                </a:solidFill>
                <a:latin typeface="Calibri" pitchFamily="34" charset="0"/>
                <a:ea typeface="Times New Roman"/>
                <a:cs typeface="Times New Roman"/>
              </a:rPr>
              <a:t>А.П.Чехову</a:t>
            </a:r>
            <a:r>
              <a:rPr lang="ru-RU" sz="1400" b="1" i="1" dirty="0">
                <a:solidFill>
                  <a:schemeClr val="accent2">
                    <a:lumMod val="50000"/>
                  </a:schemeClr>
                </a:solidFill>
                <a:latin typeface="Calibri" pitchFamily="34" charset="0"/>
                <a:ea typeface="Times New Roman"/>
                <a:cs typeface="Times New Roman"/>
              </a:rPr>
              <a:t> от пламенного почитателя. </a:t>
            </a:r>
            <a:r>
              <a:rPr lang="ru-RU" sz="1400" b="1" i="1" dirty="0" err="1">
                <a:solidFill>
                  <a:schemeClr val="accent2">
                    <a:lumMod val="50000"/>
                  </a:schemeClr>
                </a:solidFill>
                <a:latin typeface="Calibri" pitchFamily="34" charset="0"/>
                <a:ea typeface="Times New Roman"/>
                <a:cs typeface="Times New Roman"/>
              </a:rPr>
              <a:t>П.Чайковский</a:t>
            </a:r>
            <a:r>
              <a:rPr lang="ru-RU" sz="1400" b="1" i="1" dirty="0">
                <a:solidFill>
                  <a:schemeClr val="accent2">
                    <a:lumMod val="50000"/>
                  </a:schemeClr>
                </a:solidFill>
                <a:latin typeface="Calibri" pitchFamily="34" charset="0"/>
                <a:ea typeface="Times New Roman"/>
                <a:cs typeface="Times New Roman"/>
              </a:rPr>
              <a:t>».</a:t>
            </a:r>
            <a:r>
              <a:rPr lang="ru-RU" sz="1400" b="1" dirty="0">
                <a:solidFill>
                  <a:schemeClr val="accent2">
                    <a:lumMod val="50000"/>
                  </a:schemeClr>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При этом сопроводительный текст</a:t>
            </a:r>
            <a:r>
              <a:rPr lang="ru-RU" sz="1400" dirty="0">
                <a:latin typeface="Calibri" pitchFamily="34" charset="0"/>
                <a:ea typeface="Times New Roman"/>
                <a:cs typeface="Times New Roman"/>
              </a:rPr>
              <a:t>: </a:t>
            </a:r>
            <a:r>
              <a:rPr lang="ru-RU" sz="1400" b="1" dirty="0">
                <a:solidFill>
                  <a:schemeClr val="accent2">
                    <a:lumMod val="50000"/>
                  </a:schemeClr>
                </a:solidFill>
                <a:latin typeface="Calibri" pitchFamily="34" charset="0"/>
                <a:ea typeface="Times New Roman"/>
                <a:cs typeface="Times New Roman"/>
              </a:rPr>
              <a:t>«</a:t>
            </a:r>
            <a:r>
              <a:rPr lang="ru-RU" sz="1400" b="1" i="1" dirty="0">
                <a:solidFill>
                  <a:schemeClr val="accent2">
                    <a:lumMod val="50000"/>
                  </a:schemeClr>
                </a:solidFill>
                <a:latin typeface="Calibri" pitchFamily="34" charset="0"/>
                <a:ea typeface="Times New Roman"/>
                <a:cs typeface="Times New Roman"/>
              </a:rPr>
              <a:t>Дорогой Антон Павлович! Посылаю при сем свою фотографию и убедительно прошу вручить посланному  Вашу! Достаточно ли я выразил Вам мою благодарность за Посвящение? Мне кажется, что нет, а потому еще скажу Вам, что я глубоко тронут вниманием Вашим! Крепко жму Вашу руку</a:t>
            </a:r>
            <a:r>
              <a:rPr lang="ru-RU" sz="1400" b="1" dirty="0">
                <a:solidFill>
                  <a:schemeClr val="accent2">
                    <a:lumMod val="50000"/>
                  </a:schemeClr>
                </a:solidFill>
                <a:latin typeface="Calibri" pitchFamily="34" charset="0"/>
                <a:ea typeface="Times New Roman"/>
                <a:cs typeface="Times New Roman"/>
              </a:rPr>
              <a:t>». </a:t>
            </a:r>
            <a:endParaRPr lang="ru-RU" sz="1400" b="1" dirty="0">
              <a:solidFill>
                <a:schemeClr val="accent2">
                  <a:lumMod val="50000"/>
                </a:schemeClr>
              </a:solidFill>
              <a:latin typeface="Calibri" pitchFamily="34" charset="0"/>
              <a:ea typeface="Calibri"/>
              <a:cs typeface="Times New Roman"/>
            </a:endParaRPr>
          </a:p>
        </p:txBody>
      </p:sp>
      <p:pic>
        <p:nvPicPr>
          <p:cNvPr id="2050" name="Picture 2" descr="C:\Users\1234\Desktop\чехов фото\0002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127" y="2420888"/>
            <a:ext cx="1837311" cy="2640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0" y="5113757"/>
            <a:ext cx="2411760" cy="461665"/>
          </a:xfrm>
          <a:prstGeom prst="rect">
            <a:avLst/>
          </a:prstGeom>
        </p:spPr>
        <p:txBody>
          <a:bodyPr wrap="square">
            <a:spAutoFit/>
          </a:bodyPr>
          <a:lstStyle/>
          <a:p>
            <a:pPr lvl="0" algn="ctr"/>
            <a:r>
              <a:rPr lang="ru-RU" sz="1200" b="1" dirty="0" err="1"/>
              <a:t>П.И.Чайковский</a:t>
            </a:r>
            <a:r>
              <a:rPr lang="ru-RU" sz="1200" b="1" dirty="0"/>
              <a:t>. Фотография, подаренная </a:t>
            </a:r>
            <a:r>
              <a:rPr lang="ru-RU" sz="1200" b="1" dirty="0" err="1"/>
              <a:t>А.П.Чехову</a:t>
            </a:r>
            <a:endParaRPr lang="ru-RU" sz="1200" b="1" dirty="0"/>
          </a:p>
        </p:txBody>
      </p:sp>
      <p:pic>
        <p:nvPicPr>
          <p:cNvPr id="4" name="Picture 3" descr="C:\Users\1234\Desktop\чехов фото\100006211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283790">
            <a:off x="5512737" y="2015294"/>
            <a:ext cx="1242990" cy="1726008"/>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1234\Desktop\чехов фото 2\2a0548968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4526" y="2200683"/>
            <a:ext cx="2167042" cy="144263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6858016" y="2643182"/>
            <a:ext cx="2071686" cy="884216"/>
          </a:xfrm>
          <a:prstGeom prst="rect">
            <a:avLst/>
          </a:prstGeom>
        </p:spPr>
        <p:txBody>
          <a:bodyPr wrap="square">
            <a:spAutoFit/>
          </a:bodyPr>
          <a:lstStyle/>
          <a:p>
            <a:pPr>
              <a:lnSpc>
                <a:spcPts val="1200"/>
              </a:lnSpc>
            </a:pPr>
            <a:r>
              <a:rPr lang="ru-RU" sz="900" b="1" dirty="0" smtClean="0">
                <a:latin typeface="Calibri" pitchFamily="34" charset="0"/>
                <a:cs typeface="Times New Roman" pitchFamily="18" charset="0"/>
              </a:rPr>
              <a:t>       А.П.Чехов и П.И.Чайковский // Переписка А.П.Чехова. В 3т. Т.2. / сост. и </a:t>
            </a:r>
            <a:r>
              <a:rPr lang="ru-RU" sz="900" b="1" dirty="0" err="1" smtClean="0">
                <a:latin typeface="Calibri" pitchFamily="34" charset="0"/>
                <a:cs typeface="Times New Roman" pitchFamily="18" charset="0"/>
              </a:rPr>
              <a:t>коммент</a:t>
            </a:r>
            <a:r>
              <a:rPr lang="ru-RU" sz="900" b="1" dirty="0" smtClean="0">
                <a:latin typeface="Calibri" pitchFamily="34" charset="0"/>
                <a:cs typeface="Times New Roman" pitchFamily="18" charset="0"/>
              </a:rPr>
              <a:t>. М.Громова и др. -  М. : </a:t>
            </a:r>
            <a:r>
              <a:rPr lang="ru-RU" sz="900" b="1" dirty="0" err="1" smtClean="0">
                <a:latin typeface="Calibri" pitchFamily="34" charset="0"/>
                <a:cs typeface="Times New Roman" pitchFamily="18" charset="0"/>
              </a:rPr>
              <a:t>Худож</a:t>
            </a:r>
            <a:r>
              <a:rPr lang="ru-RU" sz="900" b="1" dirty="0" smtClean="0">
                <a:latin typeface="Calibri" pitchFamily="34" charset="0"/>
                <a:cs typeface="Times New Roman" pitchFamily="18" charset="0"/>
              </a:rPr>
              <a:t>. лит.,1984. – С.5-11. : ил. – (Переписка русских писателей</a:t>
            </a:r>
            <a:r>
              <a:rPr lang="ru-RU" dirty="0" smtClean="0">
                <a:latin typeface="Calibri" pitchFamily="34" charset="0"/>
                <a:cs typeface="Times New Roman" pitchFamily="18" charset="0"/>
              </a:rPr>
              <a:t>). </a:t>
            </a:r>
            <a:endParaRPr lang="ru-RU" dirty="0">
              <a:latin typeface="Calibri" pitchFamily="34" charset="0"/>
              <a:cs typeface="Times New Roman" pitchFamily="18" charset="0"/>
            </a:endParaRPr>
          </a:p>
        </p:txBody>
      </p:sp>
    </p:spTree>
    <p:extLst>
      <p:ext uri="{BB962C8B-B14F-4D97-AF65-F5344CB8AC3E}">
        <p14:creationId xmlns:p14="http://schemas.microsoft.com/office/powerpoint/2010/main" val="69795832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611560" y="404664"/>
            <a:ext cx="6030416" cy="2479974"/>
          </a:xfrm>
          <a:prstGeom prst="rect">
            <a:avLst/>
          </a:prstGeom>
        </p:spPr>
        <p:txBody>
          <a:bodyPr wrap="square">
            <a:spAutoFit/>
          </a:bodyPr>
          <a:lstStyle/>
          <a:p>
            <a:pPr algn="just"/>
            <a:r>
              <a:rPr lang="ru-RU" sz="1400" dirty="0" smtClean="0">
                <a:latin typeface="+mj-lt"/>
                <a:ea typeface="Times New Roman"/>
                <a:cs typeface="Times New Roman"/>
              </a:rPr>
              <a:t>            </a:t>
            </a:r>
            <a:r>
              <a:rPr lang="ru-RU" sz="1400" b="1" dirty="0" smtClean="0">
                <a:solidFill>
                  <a:schemeClr val="accent3">
                    <a:lumMod val="50000"/>
                  </a:schemeClr>
                </a:solidFill>
                <a:latin typeface="+mj-lt"/>
                <a:ea typeface="Times New Roman"/>
                <a:cs typeface="Times New Roman"/>
              </a:rPr>
              <a:t>Реакция писателя не заставила себя ждать. Посыльному были вручены фотография, письмо и книга. На своем фото Антон Павлович написал</a:t>
            </a:r>
            <a:r>
              <a:rPr lang="ru-RU" sz="1400" dirty="0" smtClean="0">
                <a:latin typeface="+mj-lt"/>
                <a:ea typeface="Times New Roman"/>
                <a:cs typeface="Times New Roman"/>
              </a:rPr>
              <a:t>: </a:t>
            </a:r>
            <a:r>
              <a:rPr lang="ru-RU" sz="1400" b="1" dirty="0" smtClean="0">
                <a:solidFill>
                  <a:schemeClr val="accent2">
                    <a:lumMod val="50000"/>
                  </a:schemeClr>
                </a:solidFill>
                <a:latin typeface="+mj-lt"/>
                <a:ea typeface="Times New Roman"/>
                <a:cs typeface="Times New Roman"/>
              </a:rPr>
              <a:t>"</a:t>
            </a:r>
            <a:r>
              <a:rPr lang="ru-RU" sz="1400" b="1" i="1" dirty="0" smtClean="0">
                <a:solidFill>
                  <a:schemeClr val="accent2">
                    <a:lumMod val="50000"/>
                  </a:schemeClr>
                </a:solidFill>
                <a:latin typeface="+mj-lt"/>
                <a:ea typeface="Times New Roman"/>
                <a:cs typeface="Times New Roman"/>
              </a:rPr>
              <a:t>Петру Ильичу Чайковскому на память о сердечно преданном и благодарном почитателе Чехове</a:t>
            </a:r>
            <a:r>
              <a:rPr lang="ru-RU" sz="1400" b="1" dirty="0" smtClean="0">
                <a:solidFill>
                  <a:schemeClr val="accent2">
                    <a:lumMod val="50000"/>
                  </a:schemeClr>
                </a:solidFill>
                <a:latin typeface="+mj-lt"/>
                <a:ea typeface="Times New Roman"/>
                <a:cs typeface="Times New Roman"/>
              </a:rPr>
              <a:t>".</a:t>
            </a:r>
            <a:r>
              <a:rPr lang="ru-RU" sz="1400" dirty="0" smtClean="0">
                <a:latin typeface="+mj-lt"/>
                <a:ea typeface="Times New Roman"/>
                <a:cs typeface="Times New Roman"/>
              </a:rPr>
              <a:t> </a:t>
            </a:r>
            <a:r>
              <a:rPr lang="ru-RU" sz="1400" b="1" dirty="0" smtClean="0">
                <a:solidFill>
                  <a:schemeClr val="accent3">
                    <a:lumMod val="50000"/>
                  </a:schemeClr>
                </a:solidFill>
                <a:latin typeface="+mj-lt"/>
                <a:ea typeface="Times New Roman"/>
                <a:cs typeface="Times New Roman"/>
              </a:rPr>
              <a:t>А в письме были такие слова: </a:t>
            </a:r>
            <a:r>
              <a:rPr lang="ru-RU" sz="1400" b="1" dirty="0" smtClean="0">
                <a:solidFill>
                  <a:schemeClr val="accent2">
                    <a:lumMod val="50000"/>
                  </a:schemeClr>
                </a:solidFill>
                <a:latin typeface="+mj-lt"/>
                <a:ea typeface="Times New Roman"/>
                <a:cs typeface="Times New Roman"/>
              </a:rPr>
              <a:t>"</a:t>
            </a:r>
            <a:r>
              <a:rPr lang="ru-RU" sz="1400" b="1" i="1" dirty="0" smtClean="0">
                <a:solidFill>
                  <a:schemeClr val="accent2">
                    <a:lumMod val="50000"/>
                  </a:schemeClr>
                </a:solidFill>
                <a:latin typeface="+mj-lt"/>
                <a:ea typeface="Times New Roman"/>
                <a:cs typeface="Times New Roman"/>
              </a:rPr>
              <a:t>Посылаю вам фотографию и книги, и послал бы солнце, если бы оно принадлежало мне</a:t>
            </a:r>
            <a:r>
              <a:rPr lang="ru-RU" sz="1400" b="1" dirty="0" smtClean="0">
                <a:solidFill>
                  <a:schemeClr val="accent2">
                    <a:lumMod val="50000"/>
                  </a:schemeClr>
                </a:solidFill>
                <a:latin typeface="+mj-lt"/>
                <a:ea typeface="Times New Roman"/>
                <a:cs typeface="Times New Roman"/>
              </a:rPr>
              <a:t>. </a:t>
            </a:r>
            <a:r>
              <a:rPr lang="ru-RU" sz="1400" b="1" i="1" dirty="0">
                <a:solidFill>
                  <a:schemeClr val="accent2">
                    <a:lumMod val="50000"/>
                  </a:schemeClr>
                </a:solidFill>
                <a:latin typeface="+mj-lt"/>
              </a:rPr>
              <a:t>Вы забыли у меня портсигар. Посылаю Вам его. Трех папирос в нем не хватает; их выкурили виолончелист, флейтист и </a:t>
            </a:r>
            <a:r>
              <a:rPr lang="ru-RU" sz="1400" b="1" i="1" dirty="0" smtClean="0">
                <a:solidFill>
                  <a:schemeClr val="accent2">
                    <a:lumMod val="50000"/>
                  </a:schemeClr>
                </a:solidFill>
                <a:latin typeface="+mj-lt"/>
              </a:rPr>
              <a:t>педагог. Благодарю </a:t>
            </a:r>
            <a:r>
              <a:rPr lang="ru-RU" sz="1400" b="1" i="1" dirty="0">
                <a:solidFill>
                  <a:schemeClr val="accent2">
                    <a:lumMod val="50000"/>
                  </a:schemeClr>
                </a:solidFill>
                <a:latin typeface="+mj-lt"/>
              </a:rPr>
              <a:t>Вас еще раз, и позвольте пребыть сердечно преданным. </a:t>
            </a:r>
          </a:p>
          <a:p>
            <a:pPr algn="just"/>
            <a:r>
              <a:rPr lang="ru-RU" sz="1400" b="1" i="1" dirty="0">
                <a:solidFill>
                  <a:schemeClr val="accent2">
                    <a:lumMod val="50000"/>
                  </a:schemeClr>
                </a:solidFill>
                <a:latin typeface="+mj-lt"/>
              </a:rPr>
              <a:t>А. </a:t>
            </a:r>
            <a:r>
              <a:rPr lang="ru-RU" sz="1400" b="1" i="1" dirty="0" smtClean="0">
                <a:solidFill>
                  <a:schemeClr val="accent2">
                    <a:lumMod val="50000"/>
                  </a:schemeClr>
                </a:solidFill>
                <a:latin typeface="+mj-lt"/>
              </a:rPr>
              <a:t>Чехов». </a:t>
            </a:r>
            <a:endParaRPr lang="ru-RU" sz="1400" b="1" i="1" dirty="0">
              <a:solidFill>
                <a:schemeClr val="accent2">
                  <a:lumMod val="50000"/>
                </a:schemeClr>
              </a:solidFill>
              <a:latin typeface="+mj-lt"/>
            </a:endParaRPr>
          </a:p>
          <a:p>
            <a:pPr>
              <a:lnSpc>
                <a:spcPct val="115000"/>
              </a:lnSpc>
              <a:spcAft>
                <a:spcPts val="1000"/>
              </a:spcAft>
            </a:pPr>
            <a:endParaRPr lang="ru-RU" sz="1400" b="1" dirty="0">
              <a:solidFill>
                <a:schemeClr val="accent2">
                  <a:lumMod val="50000"/>
                </a:schemeClr>
              </a:solidFill>
              <a:ea typeface="Calibri"/>
              <a:cs typeface="Times New Roman"/>
            </a:endParaRPr>
          </a:p>
        </p:txBody>
      </p:sp>
      <p:sp>
        <p:nvSpPr>
          <p:cNvPr id="4" name="Прямоугольник 3"/>
          <p:cNvSpPr/>
          <p:nvPr/>
        </p:nvSpPr>
        <p:spPr>
          <a:xfrm>
            <a:off x="571472" y="4365104"/>
            <a:ext cx="8001056" cy="1331134"/>
          </a:xfrm>
          <a:prstGeom prst="rect">
            <a:avLst/>
          </a:prstGeom>
        </p:spPr>
        <p:txBody>
          <a:bodyPr wrap="square">
            <a:spAutoFit/>
          </a:bodyPr>
          <a:lstStyle/>
          <a:p>
            <a:pPr algn="just">
              <a:lnSpc>
                <a:spcPct val="115000"/>
              </a:lnSpc>
              <a:spcAft>
                <a:spcPts val="1000"/>
              </a:spcAft>
            </a:pPr>
            <a:r>
              <a:rPr lang="ru-RU" sz="1400" b="1" dirty="0" smtClean="0">
                <a:solidFill>
                  <a:schemeClr val="accent3">
                    <a:lumMod val="50000"/>
                  </a:schemeClr>
                </a:solidFill>
                <a:latin typeface="+mj-lt"/>
                <a:ea typeface="Times New Roman"/>
                <a:cs typeface="Times New Roman"/>
              </a:rPr>
              <a:t>           </a:t>
            </a:r>
            <a:r>
              <a:rPr lang="ru-RU" sz="1400" b="1" dirty="0">
                <a:solidFill>
                  <a:schemeClr val="accent3">
                    <a:lumMod val="50000"/>
                  </a:schemeClr>
                </a:solidFill>
                <a:latin typeface="+mj-lt"/>
                <a:ea typeface="Times New Roman"/>
                <a:cs typeface="Times New Roman"/>
              </a:rPr>
              <a:t>Ч</a:t>
            </a:r>
            <a:r>
              <a:rPr lang="ru-RU" sz="1400" b="1" dirty="0" smtClean="0">
                <a:solidFill>
                  <a:schemeClr val="accent3">
                    <a:lumMod val="50000"/>
                  </a:schemeClr>
                </a:solidFill>
                <a:latin typeface="+mj-lt"/>
                <a:ea typeface="Times New Roman"/>
                <a:cs typeface="Times New Roman"/>
              </a:rPr>
              <a:t>ерез </a:t>
            </a:r>
            <a:r>
              <a:rPr lang="ru-RU" sz="1400" b="1" dirty="0">
                <a:solidFill>
                  <a:schemeClr val="accent3">
                    <a:lumMod val="50000"/>
                  </a:schemeClr>
                </a:solidFill>
                <a:latin typeface="+mj-lt"/>
                <a:ea typeface="Times New Roman"/>
                <a:cs typeface="Times New Roman"/>
              </a:rPr>
              <a:t>несколько дней еще один знак внимания со стороны композитора</a:t>
            </a:r>
            <a:r>
              <a:rPr lang="ru-RU" sz="1400" dirty="0">
                <a:latin typeface="+mj-lt"/>
                <a:ea typeface="Times New Roman"/>
                <a:cs typeface="Times New Roman"/>
              </a:rPr>
              <a:t>: </a:t>
            </a:r>
            <a:r>
              <a:rPr lang="ru-RU" sz="1400" b="1" dirty="0">
                <a:solidFill>
                  <a:schemeClr val="accent2">
                    <a:lumMod val="50000"/>
                  </a:schemeClr>
                </a:solidFill>
                <a:latin typeface="+mj-lt"/>
                <a:ea typeface="Times New Roman"/>
                <a:cs typeface="Times New Roman"/>
              </a:rPr>
              <a:t>«</a:t>
            </a:r>
            <a:r>
              <a:rPr lang="ru-RU" sz="1400" b="1" i="1" dirty="0">
                <a:solidFill>
                  <a:schemeClr val="accent2">
                    <a:lumMod val="50000"/>
                  </a:schemeClr>
                </a:solidFill>
                <a:latin typeface="+mj-lt"/>
                <a:ea typeface="Times New Roman"/>
                <a:cs typeface="Times New Roman"/>
              </a:rPr>
              <a:t>Дорогой Антон Павлович! Посылаю вам билет на Симфоническое собрание в музыкальном обществе. Ужасно рад, что могу Вам хоть немножко услужить. Сам не мог завести, ибо вся эта неделя поглощена у меня приготовлением к 1-му концерту и ухаживанием за нашим Римским-Корсаковым. Бог даст, на той неделе удастся побеседовать с Вами по душе. Ваш </a:t>
            </a:r>
            <a:r>
              <a:rPr lang="ru-RU" sz="1400" b="1" i="1" dirty="0" smtClean="0">
                <a:solidFill>
                  <a:schemeClr val="accent2">
                    <a:lumMod val="50000"/>
                  </a:schemeClr>
                </a:solidFill>
                <a:latin typeface="+mj-lt"/>
                <a:ea typeface="Times New Roman"/>
                <a:cs typeface="Times New Roman"/>
              </a:rPr>
              <a:t>П.Чайковский».</a:t>
            </a:r>
            <a:r>
              <a:rPr lang="ru-RU" sz="1400" dirty="0">
                <a:latin typeface="+mj-lt"/>
              </a:rPr>
              <a:t> </a:t>
            </a:r>
            <a:endParaRPr lang="ru-RU" sz="1400" b="1" dirty="0">
              <a:solidFill>
                <a:schemeClr val="accent2">
                  <a:lumMod val="50000"/>
                </a:schemeClr>
              </a:solidFill>
              <a:latin typeface="+mj-lt"/>
              <a:ea typeface="Calibri"/>
              <a:cs typeface="Times New Roman"/>
            </a:endParaRPr>
          </a:p>
        </p:txBody>
      </p:sp>
      <p:pic>
        <p:nvPicPr>
          <p:cNvPr id="3075" name="Picture 3" descr="C:\Users\1234\Desktop\чехов фото\000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448528">
            <a:off x="4748148" y="2238576"/>
            <a:ext cx="1124590" cy="153554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7" name="Picture 5" descr="C:\Users\1234\Desktop\чехов фото\chehov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9118" y="404664"/>
            <a:ext cx="1825329" cy="237182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286248" y="3786190"/>
            <a:ext cx="2088802" cy="507831"/>
          </a:xfrm>
          <a:prstGeom prst="rect">
            <a:avLst/>
          </a:prstGeom>
        </p:spPr>
        <p:txBody>
          <a:bodyPr wrap="square">
            <a:spAutoFit/>
          </a:bodyPr>
          <a:lstStyle/>
          <a:p>
            <a:pPr lvl="0" algn="ctr"/>
            <a:r>
              <a:rPr lang="ru-RU" sz="900" b="1" dirty="0" smtClean="0">
                <a:latin typeface="Calibri" pitchFamily="34" charset="0"/>
                <a:cs typeface="Times New Roman" pitchFamily="18" charset="0"/>
              </a:rPr>
              <a:t>Книга </a:t>
            </a:r>
            <a:r>
              <a:rPr lang="ru-RU" sz="900" b="1" dirty="0">
                <a:latin typeface="Calibri" pitchFamily="34" charset="0"/>
                <a:cs typeface="Times New Roman" pitchFamily="18" charset="0"/>
              </a:rPr>
              <a:t>А.П.Чехова «Рассказы» с дарственной надписью автора П.И.Чайковскому</a:t>
            </a:r>
          </a:p>
        </p:txBody>
      </p:sp>
      <p:sp>
        <p:nvSpPr>
          <p:cNvPr id="8" name="Прямоугольник 7"/>
          <p:cNvSpPr/>
          <p:nvPr/>
        </p:nvSpPr>
        <p:spPr>
          <a:xfrm>
            <a:off x="6286512" y="2852687"/>
            <a:ext cx="2880319" cy="369332"/>
          </a:xfrm>
          <a:prstGeom prst="rect">
            <a:avLst/>
          </a:prstGeom>
        </p:spPr>
        <p:txBody>
          <a:bodyPr wrap="square">
            <a:spAutoFit/>
          </a:bodyPr>
          <a:lstStyle/>
          <a:p>
            <a:pPr algn="ctr"/>
            <a:r>
              <a:rPr lang="ru-RU" sz="900" b="1" dirty="0">
                <a:solidFill>
                  <a:prstClr val="black"/>
                </a:solidFill>
              </a:rPr>
              <a:t>А.П</a:t>
            </a:r>
            <a:r>
              <a:rPr lang="ru-RU" sz="900" b="1" dirty="0" smtClean="0">
                <a:solidFill>
                  <a:prstClr val="black"/>
                </a:solidFill>
              </a:rPr>
              <a:t>. Чехов</a:t>
            </a:r>
            <a:r>
              <a:rPr lang="ru-RU" sz="900" b="1" dirty="0">
                <a:solidFill>
                  <a:prstClr val="black"/>
                </a:solidFill>
              </a:rPr>
              <a:t>. Фотография, подаренная </a:t>
            </a:r>
            <a:endParaRPr lang="ru-RU" sz="900" b="1" dirty="0" smtClean="0">
              <a:solidFill>
                <a:prstClr val="black"/>
              </a:solidFill>
            </a:endParaRPr>
          </a:p>
          <a:p>
            <a:pPr algn="ctr"/>
            <a:r>
              <a:rPr lang="ru-RU" sz="900" b="1" dirty="0" smtClean="0">
                <a:solidFill>
                  <a:prstClr val="black"/>
                </a:solidFill>
              </a:rPr>
              <a:t>П.И. Чайковскому</a:t>
            </a:r>
            <a:r>
              <a:rPr lang="ru-RU" sz="900" b="1" dirty="0">
                <a:solidFill>
                  <a:prstClr val="black"/>
                </a:solidFill>
              </a:rPr>
              <a:t>, </a:t>
            </a:r>
            <a:r>
              <a:rPr lang="ru-RU" sz="900" b="1" dirty="0" smtClean="0">
                <a:solidFill>
                  <a:prstClr val="black"/>
                </a:solidFill>
              </a:rPr>
              <a:t>1889г.</a:t>
            </a:r>
            <a:endParaRPr lang="ru-RU" sz="900" b="1" dirty="0"/>
          </a:p>
        </p:txBody>
      </p:sp>
      <p:sp>
        <p:nvSpPr>
          <p:cNvPr id="9" name="Прямоугольник 8"/>
          <p:cNvSpPr/>
          <p:nvPr/>
        </p:nvSpPr>
        <p:spPr>
          <a:xfrm>
            <a:off x="1857356" y="2786058"/>
            <a:ext cx="2214562" cy="1200329"/>
          </a:xfrm>
          <a:prstGeom prst="rect">
            <a:avLst/>
          </a:prstGeom>
        </p:spPr>
        <p:txBody>
          <a:bodyPr wrap="square">
            <a:spAutoFit/>
          </a:bodyPr>
          <a:lstStyle/>
          <a:p>
            <a:r>
              <a:rPr lang="ru-RU" dirty="0" smtClean="0">
                <a:latin typeface="Calibri" pitchFamily="34" charset="0"/>
                <a:cs typeface="Times New Roman" pitchFamily="18" charset="0"/>
              </a:rPr>
              <a:t>     </a:t>
            </a:r>
            <a:r>
              <a:rPr lang="ru-RU" sz="900" b="1" dirty="0" smtClean="0">
                <a:latin typeface="Calibri" pitchFamily="34" charset="0"/>
                <a:cs typeface="Times New Roman" pitchFamily="18" charset="0"/>
              </a:rPr>
              <a:t>Чехова, М.П.  А.П.Чехов и П.И.Чайковский / М.П.Чехова // Воспоминания о П.И.Чайковском  /  сост. : Е.Е. </a:t>
            </a:r>
            <a:r>
              <a:rPr lang="ru-RU" sz="900" b="1" dirty="0" err="1" smtClean="0">
                <a:latin typeface="Calibri" pitchFamily="34" charset="0"/>
                <a:cs typeface="Times New Roman" pitchFamily="18" charset="0"/>
              </a:rPr>
              <a:t>Бортникова</a:t>
            </a:r>
            <a:r>
              <a:rPr lang="ru-RU" sz="900" b="1" dirty="0" smtClean="0">
                <a:latin typeface="Calibri" pitchFamily="34" charset="0"/>
                <a:cs typeface="Times New Roman" pitchFamily="18" charset="0"/>
              </a:rPr>
              <a:t>, Е.Ю. Давыдова, Г.А. </a:t>
            </a:r>
            <a:r>
              <a:rPr lang="ru-RU" sz="900" b="1" dirty="0" err="1" smtClean="0">
                <a:latin typeface="Calibri" pitchFamily="34" charset="0"/>
                <a:cs typeface="Times New Roman" pitchFamily="18" charset="0"/>
              </a:rPr>
              <a:t>Прибегина</a:t>
            </a:r>
            <a:r>
              <a:rPr lang="ru-RU" sz="900" b="1" dirty="0" smtClean="0">
                <a:latin typeface="Calibri" pitchFamily="34" charset="0"/>
                <a:cs typeface="Times New Roman" pitchFamily="18" charset="0"/>
              </a:rPr>
              <a:t>. – Изд. 2-е, доп. и </a:t>
            </a:r>
            <a:r>
              <a:rPr lang="ru-RU" sz="900" b="1" dirty="0" err="1" smtClean="0">
                <a:latin typeface="Calibri" pitchFamily="34" charset="0"/>
                <a:cs typeface="Times New Roman" pitchFamily="18" charset="0"/>
              </a:rPr>
              <a:t>перераб</a:t>
            </a:r>
            <a:r>
              <a:rPr lang="ru-RU" sz="900" b="1" dirty="0" smtClean="0">
                <a:latin typeface="Calibri" pitchFamily="34" charset="0"/>
                <a:cs typeface="Times New Roman" pitchFamily="18" charset="0"/>
              </a:rPr>
              <a:t>.  –  М.  : Музыка, 1973. – С.241- 243. : ил. </a:t>
            </a:r>
            <a:endParaRPr lang="ru-RU" sz="900" b="1" dirty="0">
              <a:latin typeface="Calibri" pitchFamily="34" charset="0"/>
              <a:cs typeface="Times New Roman" pitchFamily="18" charset="0"/>
            </a:endParaRPr>
          </a:p>
        </p:txBody>
      </p:sp>
      <p:pic>
        <p:nvPicPr>
          <p:cNvPr id="10" name="Picture 2" descr="O:\Кармазина Л.И\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275390">
            <a:off x="717475" y="2689184"/>
            <a:ext cx="1052895" cy="1631434"/>
          </a:xfrm>
          <a:prstGeom prst="rect">
            <a:avLst/>
          </a:prstGeom>
          <a:noFill/>
          <a:ln>
            <a:solidFill>
              <a:schemeClr val="accent2">
                <a:lumMod val="60000"/>
                <a:lumOff val="40000"/>
              </a:schemeClr>
            </a:solidFill>
          </a:ln>
          <a:effectLst>
            <a:innerShdw blurRad="63500" dist="50800" dir="8100000">
              <a:prstClr val="black">
                <a:alpha val="50000"/>
              </a:prstClr>
            </a:innerShdw>
          </a:effectLst>
        </p:spPr>
      </p:pic>
    </p:spTree>
    <p:extLst>
      <p:ext uri="{BB962C8B-B14F-4D97-AF65-F5344CB8AC3E}">
        <p14:creationId xmlns:p14="http://schemas.microsoft.com/office/powerpoint/2010/main" val="1786725682"/>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251520" y="404664"/>
            <a:ext cx="6462464" cy="2307619"/>
          </a:xfrm>
          <a:prstGeom prst="rect">
            <a:avLst/>
          </a:prstGeom>
        </p:spPr>
        <p:txBody>
          <a:bodyPr wrap="square">
            <a:spAutoFit/>
          </a:bodyPr>
          <a:lstStyle/>
          <a:p>
            <a:pPr lvl="0" algn="just">
              <a:lnSpc>
                <a:spcPct val="115000"/>
              </a:lnSpc>
              <a:spcAft>
                <a:spcPts val="1000"/>
              </a:spcAft>
            </a:pPr>
            <a:r>
              <a:rPr lang="ru-RU" sz="1400" dirty="0" smtClean="0">
                <a:solidFill>
                  <a:prstClr val="black"/>
                </a:solidFill>
                <a:latin typeface="Calibri" pitchFamily="34" charset="0"/>
                <a:ea typeface="Times New Roman"/>
                <a:cs typeface="Times New Roman"/>
              </a:rPr>
              <a:t>           </a:t>
            </a:r>
            <a:r>
              <a:rPr lang="ru-RU" sz="1400" b="1" dirty="0" smtClean="0">
                <a:solidFill>
                  <a:schemeClr val="accent3">
                    <a:lumMod val="50000"/>
                  </a:schemeClr>
                </a:solidFill>
                <a:latin typeface="Calibri" pitchFamily="34" charset="0"/>
                <a:ea typeface="Times New Roman"/>
                <a:cs typeface="Times New Roman"/>
              </a:rPr>
              <a:t>Ответный </a:t>
            </a:r>
            <a:r>
              <a:rPr lang="ru-RU" sz="1400" b="1" dirty="0">
                <a:solidFill>
                  <a:schemeClr val="accent3">
                    <a:lumMod val="50000"/>
                  </a:schemeClr>
                </a:solidFill>
                <a:latin typeface="Calibri" pitchFamily="34" charset="0"/>
                <a:ea typeface="Times New Roman"/>
                <a:cs typeface="Times New Roman"/>
              </a:rPr>
              <a:t>подарок Чехов смог преподнести Петру Ильичу лишь будущей весной. Это и был сборник рассказов «Хмурые </a:t>
            </a:r>
            <a:r>
              <a:rPr lang="ru-RU" sz="1400" b="1" dirty="0" smtClean="0">
                <a:solidFill>
                  <a:schemeClr val="accent3">
                    <a:lumMod val="50000"/>
                  </a:schemeClr>
                </a:solidFill>
                <a:latin typeface="Calibri" pitchFamily="34" charset="0"/>
                <a:ea typeface="Times New Roman"/>
                <a:cs typeface="Times New Roman"/>
              </a:rPr>
              <a:t>люди» в издании А.С. Суворина </a:t>
            </a:r>
            <a:r>
              <a:rPr lang="ru-RU" sz="1400" b="1" dirty="0">
                <a:solidFill>
                  <a:schemeClr val="accent3">
                    <a:lumMod val="50000"/>
                  </a:schemeClr>
                </a:solidFill>
                <a:latin typeface="Calibri" pitchFamily="34" charset="0"/>
                <a:ea typeface="Times New Roman"/>
                <a:cs typeface="Times New Roman"/>
              </a:rPr>
              <a:t>с давно решенным посвящением. По поводу такого события автор писал Модесту </a:t>
            </a:r>
            <a:r>
              <a:rPr lang="ru-RU" sz="1400" b="1" dirty="0" smtClean="0">
                <a:solidFill>
                  <a:schemeClr val="accent3">
                    <a:lumMod val="50000"/>
                  </a:schemeClr>
                </a:solidFill>
                <a:latin typeface="Calibri" pitchFamily="34" charset="0"/>
                <a:ea typeface="Times New Roman"/>
                <a:cs typeface="Times New Roman"/>
              </a:rPr>
              <a:t>Петровичу 16 </a:t>
            </a:r>
            <a:r>
              <a:rPr lang="ru-RU" sz="1400" b="1" dirty="0">
                <a:solidFill>
                  <a:schemeClr val="accent3">
                    <a:lumMod val="50000"/>
                  </a:schemeClr>
                </a:solidFill>
                <a:latin typeface="Calibri" pitchFamily="34" charset="0"/>
                <a:ea typeface="Times New Roman"/>
                <a:cs typeface="Times New Roman"/>
              </a:rPr>
              <a:t>марта 1890 года</a:t>
            </a:r>
            <a:r>
              <a:rPr lang="ru-RU" sz="1400" dirty="0">
                <a:solidFill>
                  <a:schemeClr val="accent3">
                    <a:lumMod val="50000"/>
                  </a:schemeClr>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a:t>
            </a:r>
            <a:r>
              <a:rPr lang="ru-RU" sz="1400" b="1" i="1" dirty="0">
                <a:solidFill>
                  <a:srgbClr val="C0504D">
                    <a:lumMod val="50000"/>
                  </a:srgbClr>
                </a:solidFill>
                <a:latin typeface="Calibri" pitchFamily="34" charset="0"/>
                <a:ea typeface="Times New Roman"/>
                <a:cs typeface="Times New Roman"/>
              </a:rPr>
              <a:t>Через полторы- две недели выйдет в свет моя книжка, посвященная Петру Ильичу. Я готов днем и ночью стоять почетным караулом у крыльца того дома, где живет Петр Ильич, - до такой степени я уважаю его. Если говорить о рангах, то в русском искусстве он занимает теперь второе место после Льва Толстого, который давно уже сидит на первом. (Третье я отдаю Репину, а себе беру девяносто восьмое)» .</a:t>
            </a:r>
            <a:endParaRPr lang="ru-RU" sz="1400" b="1" dirty="0">
              <a:solidFill>
                <a:srgbClr val="C0504D">
                  <a:lumMod val="50000"/>
                </a:srgbClr>
              </a:solidFill>
              <a:latin typeface="Calibri" pitchFamily="34" charset="0"/>
              <a:ea typeface="Calibri"/>
              <a:cs typeface="Times New Roman"/>
            </a:endParaRPr>
          </a:p>
        </p:txBody>
      </p:sp>
      <p:pic>
        <p:nvPicPr>
          <p:cNvPr id="4098" name="Picture 2" descr="C:\Users\1234\Desktop\чехов фото 2\iCHF6SW0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9338" y="2926691"/>
            <a:ext cx="2760050" cy="18187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42910" y="5000636"/>
            <a:ext cx="7920880" cy="835613"/>
          </a:xfrm>
          <a:prstGeom prst="rect">
            <a:avLst/>
          </a:prstGeom>
        </p:spPr>
        <p:txBody>
          <a:bodyPr wrap="square">
            <a:spAutoFit/>
          </a:bodyPr>
          <a:lstStyle/>
          <a:p>
            <a:pPr algn="just">
              <a:lnSpc>
                <a:spcPct val="115000"/>
              </a:lnSpc>
              <a:spcAft>
                <a:spcPts val="1000"/>
              </a:spcAft>
            </a:pPr>
            <a:r>
              <a:rPr lang="ru-RU" sz="1400" b="1" dirty="0" smtClean="0">
                <a:solidFill>
                  <a:schemeClr val="accent3">
                    <a:lumMod val="50000"/>
                  </a:schemeClr>
                </a:solidFill>
                <a:latin typeface="Calibri" pitchFamily="34" charset="0"/>
                <a:ea typeface="Times New Roman"/>
                <a:cs typeface="Times New Roman"/>
              </a:rPr>
              <a:t>             На этом, собственно, контакты между писателем и композитором прекратились. Но симпатия сохранялась.  Жили творчеством друг друга. Их объединял поиск смысла жизни, благодарное внимание к ней – и сокрушение о собственном  несовершенстве.</a:t>
            </a:r>
            <a:endParaRPr lang="ru-RU" sz="1400" b="1" dirty="0">
              <a:solidFill>
                <a:schemeClr val="accent3">
                  <a:lumMod val="50000"/>
                </a:schemeClr>
              </a:solidFill>
              <a:latin typeface="Calibri" pitchFamily="34" charset="0"/>
              <a:ea typeface="Calibri"/>
              <a:cs typeface="Times New Roman"/>
            </a:endParaRPr>
          </a:p>
        </p:txBody>
      </p:sp>
      <p:pic>
        <p:nvPicPr>
          <p:cNvPr id="6" name="Picture 4" descr="C:\Users\1234\Desktop\чехов фото\ludi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2368" y="474560"/>
            <a:ext cx="2226655" cy="2456502"/>
          </a:xfrm>
          <a:prstGeom prst="rect">
            <a:avLst/>
          </a:prstGeom>
          <a:solidFill>
            <a:schemeClr val="accent1">
              <a:lumMod val="50000"/>
            </a:schemeClr>
          </a:solidFill>
          <a:ln>
            <a:solidFill>
              <a:schemeClr val="tx1">
                <a:lumMod val="95000"/>
                <a:lumOff val="5000"/>
              </a:schemeClr>
            </a:solidFill>
          </a:ln>
          <a:effectLst/>
          <a:extLst/>
        </p:spPr>
      </p:pic>
      <p:pic>
        <p:nvPicPr>
          <p:cNvPr id="1027" name="Picture 3" descr="C:\Users\1234\Desktop\чехов фото\b_25a658ee90fa95c.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43042" y="2786058"/>
            <a:ext cx="1573098" cy="20633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54712"/>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6146" name="Picture 2" descr="C:\Users\1234\Desktop\чехов фото\i.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391" y="548680"/>
            <a:ext cx="2916324" cy="1944216"/>
          </a:xfrm>
          <a:prstGeom prst="roundRect">
            <a:avLst>
              <a:gd name="adj" fmla="val 16667"/>
            </a:avLst>
          </a:prstGeom>
          <a:ln>
            <a:noFill/>
          </a:ln>
          <a:effectLst>
            <a:outerShdw blurRad="50800" dist="38100" algn="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673704" y="475630"/>
            <a:ext cx="5184576" cy="2186752"/>
          </a:xfrm>
          <a:prstGeom prst="rect">
            <a:avLst/>
          </a:prstGeom>
        </p:spPr>
        <p:txBody>
          <a:bodyPr wrap="square">
            <a:spAutoFit/>
          </a:bodyPr>
          <a:lstStyle/>
          <a:p>
            <a:pPr indent="449580" algn="just">
              <a:lnSpc>
                <a:spcPct val="115000"/>
              </a:lnSpc>
              <a:spcAft>
                <a:spcPts val="600"/>
              </a:spcAft>
            </a:pPr>
            <a:r>
              <a:rPr lang="ru-RU" sz="1600" b="1" dirty="0">
                <a:latin typeface="+mj-lt"/>
                <a:ea typeface="Times New Roman"/>
                <a:cs typeface="Times New Roman"/>
              </a:rPr>
              <a:t>Смерть композитора стала для писателя тяжелым потрясением. 27 октября </a:t>
            </a:r>
            <a:r>
              <a:rPr lang="ru-RU" sz="1600" b="1" dirty="0">
                <a:solidFill>
                  <a:srgbClr val="FF0000"/>
                </a:solidFill>
                <a:latin typeface="+mj-lt"/>
                <a:ea typeface="Times New Roman"/>
                <a:cs typeface="Times New Roman"/>
              </a:rPr>
              <a:t>1983 г</a:t>
            </a:r>
            <a:r>
              <a:rPr lang="ru-RU" sz="1600" b="1" dirty="0">
                <a:latin typeface="+mj-lt"/>
                <a:ea typeface="Times New Roman"/>
                <a:cs typeface="Times New Roman"/>
              </a:rPr>
              <a:t>ода он отправил из Москвы телеграмму Модесту Петровичу Чайковскому</a:t>
            </a:r>
            <a:r>
              <a:rPr lang="ru-RU" sz="1600" b="1" i="1" dirty="0">
                <a:solidFill>
                  <a:schemeClr val="accent2">
                    <a:lumMod val="50000"/>
                  </a:schemeClr>
                </a:solidFill>
                <a:latin typeface="+mj-lt"/>
                <a:ea typeface="Times New Roman"/>
                <a:cs typeface="Times New Roman"/>
              </a:rPr>
              <a:t>: «Известие поразило меня. Страшная тоска… Я глубоко уважал и любил Петра Ильича, многим ему обязан. Сочувствую всей душой».</a:t>
            </a:r>
            <a:endParaRPr lang="ru-RU" sz="1600" dirty="0">
              <a:solidFill>
                <a:schemeClr val="accent2">
                  <a:lumMod val="50000"/>
                </a:schemeClr>
              </a:solidFill>
              <a:latin typeface="+mj-lt"/>
              <a:ea typeface="Calibri"/>
              <a:cs typeface="Times New Roman"/>
            </a:endParaRPr>
          </a:p>
          <a:p>
            <a:pPr algn="just">
              <a:lnSpc>
                <a:spcPct val="115000"/>
              </a:lnSpc>
              <a:spcAft>
                <a:spcPts val="600"/>
              </a:spcAft>
            </a:pPr>
            <a:r>
              <a:rPr lang="ru-RU" i="1" dirty="0">
                <a:latin typeface="Times New Roman"/>
                <a:ea typeface="Times New Roman"/>
                <a:cs typeface="Times New Roman"/>
              </a:rPr>
              <a:t> </a:t>
            </a:r>
            <a:endParaRPr lang="ru-RU" sz="1400" dirty="0">
              <a:ea typeface="Calibri"/>
              <a:cs typeface="Times New Roman"/>
            </a:endParaRPr>
          </a:p>
        </p:txBody>
      </p:sp>
      <p:pic>
        <p:nvPicPr>
          <p:cNvPr id="6147" name="Picture 3" descr="C:\Users\1234\Desktop\чехов фото\4dd380dc670f630d8ee6d4fd409_pre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7308" y="2660457"/>
            <a:ext cx="2079531" cy="15543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4616903"/>
            <a:ext cx="8534752" cy="1169551"/>
          </a:xfrm>
          <a:prstGeom prst="rect">
            <a:avLst/>
          </a:prstGeom>
        </p:spPr>
        <p:txBody>
          <a:bodyPr wrap="square">
            <a:spAutoFit/>
          </a:bodyPr>
          <a:lstStyle/>
          <a:p>
            <a:pPr algn="just"/>
            <a:r>
              <a:rPr lang="ru-RU" sz="1400" b="1" dirty="0">
                <a:solidFill>
                  <a:schemeClr val="accent3">
                    <a:lumMod val="50000"/>
                  </a:schemeClr>
                </a:solidFill>
                <a:latin typeface="Calibri" pitchFamily="34" charset="0"/>
                <a:ea typeface="Times New Roman"/>
                <a:cs typeface="Times New Roman"/>
              </a:rPr>
              <a:t> </a:t>
            </a:r>
            <a:r>
              <a:rPr lang="ru-RU" sz="1400" b="1" dirty="0" smtClean="0">
                <a:solidFill>
                  <a:schemeClr val="accent3">
                    <a:lumMod val="50000"/>
                  </a:schemeClr>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Все письма от композитора Чехов бережно хранил и позднее волновался о возврате, когда осенью 1901 года предоставил их в распоряжение Модеста Ильича. </a:t>
            </a:r>
            <a:r>
              <a:rPr lang="ru-RU" sz="1400" b="1" dirty="0" smtClean="0">
                <a:solidFill>
                  <a:schemeClr val="accent3">
                    <a:lumMod val="50000"/>
                  </a:schemeClr>
                </a:solidFill>
                <a:latin typeface="Calibri" pitchFamily="34" charset="0"/>
                <a:ea typeface="Times New Roman"/>
                <a:cs typeface="Times New Roman"/>
              </a:rPr>
              <a:t>24 марта </a:t>
            </a:r>
            <a:r>
              <a:rPr lang="ru-RU" sz="1400" b="1" dirty="0" smtClean="0">
                <a:solidFill>
                  <a:schemeClr val="accent3">
                    <a:lumMod val="50000"/>
                  </a:schemeClr>
                </a:solidFill>
                <a:latin typeface="Calibri" pitchFamily="34" charset="0"/>
                <a:ea typeface="Times New Roman"/>
              </a:rPr>
              <a:t> </a:t>
            </a:r>
            <a:r>
              <a:rPr lang="ru-RU" sz="1400" b="1" dirty="0">
                <a:solidFill>
                  <a:schemeClr val="accent3">
                    <a:lumMod val="50000"/>
                  </a:schemeClr>
                </a:solidFill>
                <a:latin typeface="Calibri" pitchFamily="34" charset="0"/>
                <a:ea typeface="Times New Roman"/>
              </a:rPr>
              <a:t>1903 </a:t>
            </a:r>
            <a:r>
              <a:rPr lang="ru-RU" sz="1400" b="1" dirty="0" smtClean="0">
                <a:solidFill>
                  <a:schemeClr val="accent3">
                    <a:lumMod val="50000"/>
                  </a:schemeClr>
                </a:solidFill>
                <a:latin typeface="Calibri" pitchFamily="34" charset="0"/>
                <a:ea typeface="Times New Roman"/>
              </a:rPr>
              <a:t>года </a:t>
            </a:r>
            <a:r>
              <a:rPr lang="ru-RU" sz="1400" b="1" dirty="0">
                <a:solidFill>
                  <a:schemeClr val="accent3">
                    <a:lumMod val="50000"/>
                  </a:schemeClr>
                </a:solidFill>
                <a:latin typeface="Calibri" pitchFamily="34" charset="0"/>
                <a:ea typeface="Times New Roman"/>
              </a:rPr>
              <a:t>– через десять лет после смерти </a:t>
            </a:r>
            <a:r>
              <a:rPr lang="ru-RU" sz="1400" b="1" dirty="0" smtClean="0">
                <a:solidFill>
                  <a:schemeClr val="accent3">
                    <a:lumMod val="50000"/>
                  </a:schemeClr>
                </a:solidFill>
                <a:latin typeface="Calibri" pitchFamily="34" charset="0"/>
                <a:ea typeface="Times New Roman"/>
              </a:rPr>
              <a:t>композитора,</a:t>
            </a:r>
            <a:r>
              <a:rPr lang="ru-RU" sz="1400" b="1" dirty="0" smtClean="0">
                <a:solidFill>
                  <a:schemeClr val="accent3">
                    <a:lumMod val="50000"/>
                  </a:schemeClr>
                </a:solidFill>
                <a:latin typeface="Calibri" pitchFamily="34" charset="0"/>
                <a:ea typeface="Times New Roman"/>
                <a:cs typeface="Times New Roman"/>
              </a:rPr>
              <a:t> </a:t>
            </a:r>
            <a:r>
              <a:rPr lang="ru-RU" sz="1400" b="1" dirty="0">
                <a:solidFill>
                  <a:schemeClr val="accent3">
                    <a:lumMod val="50000"/>
                  </a:schemeClr>
                </a:solidFill>
                <a:latin typeface="Calibri" pitchFamily="34" charset="0"/>
                <a:ea typeface="Times New Roman"/>
                <a:cs typeface="Times New Roman"/>
              </a:rPr>
              <a:t>он </a:t>
            </a:r>
            <a:r>
              <a:rPr lang="ru-RU" sz="1400" b="1" dirty="0" smtClean="0">
                <a:solidFill>
                  <a:schemeClr val="accent3">
                    <a:lumMod val="50000"/>
                  </a:schemeClr>
                </a:solidFill>
                <a:latin typeface="Calibri" pitchFamily="34" charset="0"/>
                <a:ea typeface="Times New Roman"/>
                <a:cs typeface="Times New Roman"/>
              </a:rPr>
              <a:t>напишет </a:t>
            </a:r>
            <a:r>
              <a:rPr lang="ru-RU" sz="1400" b="1" dirty="0">
                <a:solidFill>
                  <a:schemeClr val="accent3">
                    <a:lumMod val="50000"/>
                  </a:schemeClr>
                </a:solidFill>
                <a:latin typeface="Calibri" pitchFamily="34" charset="0"/>
                <a:ea typeface="Times New Roman"/>
                <a:cs typeface="Times New Roman"/>
              </a:rPr>
              <a:t>жене из Ялты</a:t>
            </a:r>
            <a:r>
              <a:rPr lang="ru-RU" sz="1400" dirty="0">
                <a:solidFill>
                  <a:prstClr val="black"/>
                </a:solidFill>
                <a:latin typeface="Calibri" pitchFamily="34" charset="0"/>
                <a:ea typeface="Times New Roman"/>
                <a:cs typeface="Times New Roman"/>
              </a:rPr>
              <a:t>: </a:t>
            </a:r>
            <a:r>
              <a:rPr lang="ru-RU" sz="1400" b="1" dirty="0">
                <a:solidFill>
                  <a:srgbClr val="C0504D">
                    <a:lumMod val="50000"/>
                  </a:srgbClr>
                </a:solidFill>
                <a:latin typeface="Calibri" pitchFamily="34" charset="0"/>
                <a:ea typeface="Times New Roman"/>
                <a:cs typeface="Times New Roman"/>
              </a:rPr>
              <a:t>«</a:t>
            </a:r>
            <a:r>
              <a:rPr lang="ru-RU" sz="1400" b="1" i="1" dirty="0">
                <a:solidFill>
                  <a:srgbClr val="C0504D">
                    <a:lumMod val="50000"/>
                  </a:srgbClr>
                </a:solidFill>
                <a:latin typeface="Calibri" pitchFamily="34" charset="0"/>
                <a:ea typeface="Times New Roman"/>
                <a:cs typeface="Times New Roman"/>
              </a:rPr>
              <a:t>Родная моя, не забудь увидеть в Петербурге Модеста Петровича Чайковского и попросить его от моего имени, чтобы он возвратил мне письма Петра Чайковского, которые взял у меня для своей книги</a:t>
            </a:r>
            <a:r>
              <a:rPr lang="ru-RU" sz="1400" b="1" dirty="0" smtClean="0">
                <a:solidFill>
                  <a:srgbClr val="C0504D">
                    <a:lumMod val="50000"/>
                  </a:srgbClr>
                </a:solidFill>
                <a:latin typeface="Calibri" pitchFamily="34" charset="0"/>
                <a:ea typeface="Times New Roman"/>
                <a:cs typeface="Times New Roman"/>
              </a:rPr>
              <a:t>». </a:t>
            </a:r>
            <a:endParaRPr lang="ru-RU" dirty="0">
              <a:latin typeface="Calibri" pitchFamily="34" charset="0"/>
            </a:endParaRPr>
          </a:p>
        </p:txBody>
      </p:sp>
      <p:sp>
        <p:nvSpPr>
          <p:cNvPr id="6" name="Прямоугольник 5"/>
          <p:cNvSpPr/>
          <p:nvPr/>
        </p:nvSpPr>
        <p:spPr>
          <a:xfrm>
            <a:off x="142844" y="2629392"/>
            <a:ext cx="3754145" cy="646331"/>
          </a:xfrm>
          <a:prstGeom prst="rect">
            <a:avLst/>
          </a:prstGeom>
        </p:spPr>
        <p:txBody>
          <a:bodyPr wrap="square">
            <a:spAutoFit/>
          </a:bodyPr>
          <a:lstStyle/>
          <a:p>
            <a:pPr algn="ctr"/>
            <a:r>
              <a:rPr lang="ru-RU" sz="1200" b="1" dirty="0" smtClean="0"/>
              <a:t>     Кабинет  А.П. Чехова в доме-музее в Мелихове. На</a:t>
            </a:r>
            <a:r>
              <a:rPr lang="ru-RU" sz="1200" b="1" dirty="0"/>
              <a:t> столе портрет Чайковского, любимого композитора с дарственной </a:t>
            </a:r>
            <a:r>
              <a:rPr lang="ru-RU" sz="1200" b="1" dirty="0" smtClean="0"/>
              <a:t>надписью.</a:t>
            </a:r>
            <a:endParaRPr lang="ru-RU" sz="1200" b="1" dirty="0"/>
          </a:p>
        </p:txBody>
      </p:sp>
      <p:pic>
        <p:nvPicPr>
          <p:cNvPr id="3" name="Picture 2" descr="C:\Documents and Settings\Кармазина.TBC\Рабочий стол\фото к выставке\9469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27366">
            <a:off x="7027348" y="2174669"/>
            <a:ext cx="1103591" cy="1647657"/>
          </a:xfrm>
          <a:prstGeom prst="rect">
            <a:avLst/>
          </a:prstGeom>
          <a:noFill/>
        </p:spPr>
      </p:pic>
      <p:sp>
        <p:nvSpPr>
          <p:cNvPr id="9217" name="Rectangle 1"/>
          <p:cNvSpPr>
            <a:spLocks noChangeArrowheads="1"/>
          </p:cNvSpPr>
          <p:nvPr/>
        </p:nvSpPr>
        <p:spPr bwMode="auto">
          <a:xfrm>
            <a:off x="6357950" y="4000504"/>
            <a:ext cx="2286016"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ru-RU" sz="900" b="1" dirty="0" smtClean="0">
                <a:latin typeface="Calibri" pitchFamily="34" charset="0"/>
                <a:ea typeface="Calibri" pitchFamily="34" charset="0"/>
                <a:cs typeface="Times New Roman" pitchFamily="18" charset="0"/>
              </a:rPr>
              <a:t>    </a:t>
            </a:r>
            <a:r>
              <a:rPr kumimoji="0" lang="ru-RU"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Чехов, А.П. О. Л. </a:t>
            </a:r>
            <a:r>
              <a:rPr kumimoji="0" lang="ru-RU" sz="9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Книппер</a:t>
            </a:r>
            <a:r>
              <a:rPr kumimoji="0" lang="ru-RU" sz="9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-Чеховой  : [письмо] //  Полн. собр. соч. и писем : в 30т. – М.,1982. – Т.11. – С.185-186.</a:t>
            </a:r>
            <a:endParaRPr kumimoji="0" lang="ru-RU" sz="900" b="1"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416240201"/>
      </p:ext>
    </p:extLst>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59532" y="628189"/>
            <a:ext cx="5364596" cy="1384995"/>
          </a:xfrm>
          <a:prstGeom prst="rect">
            <a:avLst/>
          </a:prstGeom>
        </p:spPr>
        <p:txBody>
          <a:bodyPr wrap="square">
            <a:spAutoFit/>
          </a:bodyPr>
          <a:lstStyle/>
          <a:p>
            <a:pPr algn="just"/>
            <a:r>
              <a:rPr lang="ru-RU" sz="1400" b="1" dirty="0" smtClean="0">
                <a:solidFill>
                  <a:schemeClr val="accent3">
                    <a:lumMod val="50000"/>
                  </a:schemeClr>
                </a:solidFill>
              </a:rPr>
              <a:t>          Чехов </a:t>
            </a:r>
            <a:r>
              <a:rPr lang="ru-RU" sz="1400" b="1" dirty="0">
                <a:solidFill>
                  <a:schemeClr val="accent3">
                    <a:lumMod val="50000"/>
                  </a:schemeClr>
                </a:solidFill>
              </a:rPr>
              <a:t>пережил Чайковского на одиннадцать лет. До конца своей </a:t>
            </a:r>
            <a:r>
              <a:rPr lang="ru-RU" sz="1400" b="1" dirty="0" smtClean="0">
                <a:solidFill>
                  <a:schemeClr val="accent3">
                    <a:lumMod val="50000"/>
                  </a:schemeClr>
                </a:solidFill>
              </a:rPr>
              <a:t>жизни Антон </a:t>
            </a:r>
            <a:r>
              <a:rPr lang="ru-RU" sz="1400" b="1" dirty="0">
                <a:solidFill>
                  <a:schemeClr val="accent3">
                    <a:lumMod val="50000"/>
                  </a:schemeClr>
                </a:solidFill>
              </a:rPr>
              <a:t>Павлович оставался горячим поклонником творчества композитора. Как прежде в Москве, в Бабкино,  музыка Чайковского звучала и в Мелихове. Особенно часто исполнялись произведения Чайковского, когда туда приезжал </a:t>
            </a:r>
            <a:r>
              <a:rPr lang="ru-RU" sz="1400" b="1" dirty="0" smtClean="0">
                <a:solidFill>
                  <a:schemeClr val="accent3">
                    <a:lumMod val="50000"/>
                  </a:schemeClr>
                </a:solidFill>
              </a:rPr>
              <a:t>писатель </a:t>
            </a:r>
            <a:r>
              <a:rPr lang="ru-RU" sz="1400" b="1" dirty="0">
                <a:solidFill>
                  <a:schemeClr val="accent3">
                    <a:lumMod val="50000"/>
                  </a:schemeClr>
                </a:solidFill>
              </a:rPr>
              <a:t>И.Н. </a:t>
            </a:r>
            <a:r>
              <a:rPr lang="ru-RU" sz="1400" b="1" dirty="0" smtClean="0">
                <a:solidFill>
                  <a:schemeClr val="accent3">
                    <a:lumMod val="50000"/>
                  </a:schemeClr>
                </a:solidFill>
              </a:rPr>
              <a:t>Потапенко.</a:t>
            </a:r>
            <a:endParaRPr lang="ru-RU" sz="1400" b="1" dirty="0">
              <a:solidFill>
                <a:schemeClr val="accent3">
                  <a:lumMod val="50000"/>
                </a:schemeClr>
              </a:solidFill>
            </a:endParaRPr>
          </a:p>
        </p:txBody>
      </p:sp>
      <p:sp>
        <p:nvSpPr>
          <p:cNvPr id="5" name="Скругленный прямоугольник 4"/>
          <p:cNvSpPr/>
          <p:nvPr/>
        </p:nvSpPr>
        <p:spPr>
          <a:xfrm>
            <a:off x="359532" y="2564904"/>
            <a:ext cx="8424936" cy="144016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accent2">
                    <a:lumMod val="50000"/>
                  </a:schemeClr>
                </a:solidFill>
              </a:rPr>
              <a:t>          «Музыкой и пением в Мелихове были наполнены наши дни,- вспоминал И.Н. Потапенко,- Хорошая музыкантша Л.С. </a:t>
            </a:r>
            <a:r>
              <a:rPr lang="ru-RU" sz="1400" b="1" dirty="0" err="1" smtClean="0">
                <a:solidFill>
                  <a:schemeClr val="accent2">
                    <a:lumMod val="50000"/>
                  </a:schemeClr>
                </a:solidFill>
              </a:rPr>
              <a:t>Мизинова</a:t>
            </a:r>
            <a:r>
              <a:rPr lang="ru-RU" sz="1400" b="1" dirty="0" smtClean="0">
                <a:solidFill>
                  <a:schemeClr val="accent2">
                    <a:lumMod val="50000"/>
                  </a:schemeClr>
                </a:solidFill>
              </a:rPr>
              <a:t>, большая приятельница Антона Павловича и всей его семьи, садилась за рояль, я пел. Антон Павлович обыкновенно заказывал те вещи, которые особенно нравились. Большим расположением его пользовался Чайковский, и его романсы не сходили с нашего репертуара». </a:t>
            </a:r>
            <a:endParaRPr lang="ru-RU" sz="1400" b="1" dirty="0">
              <a:solidFill>
                <a:schemeClr val="accent2">
                  <a:lumMod val="50000"/>
                </a:schemeClr>
              </a:solidFill>
            </a:endParaRPr>
          </a:p>
        </p:txBody>
      </p:sp>
      <p:pic>
        <p:nvPicPr>
          <p:cNvPr id="1027" name="Picture 3" descr="C:\Users\1234\Desktop\чехов фото\Chehov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305404"/>
            <a:ext cx="2453818" cy="166820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Users\1234\Desktop\чехов фото\1264975167_3193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24" y="4214818"/>
            <a:ext cx="2643206" cy="1752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Прямоугольник 6"/>
          <p:cNvSpPr/>
          <p:nvPr/>
        </p:nvSpPr>
        <p:spPr>
          <a:xfrm>
            <a:off x="1214414" y="6000768"/>
            <a:ext cx="1758045" cy="276999"/>
          </a:xfrm>
          <a:prstGeom prst="rect">
            <a:avLst/>
          </a:prstGeom>
        </p:spPr>
        <p:txBody>
          <a:bodyPr wrap="none">
            <a:spAutoFit/>
          </a:bodyPr>
          <a:lstStyle/>
          <a:p>
            <a:pPr lvl="0" algn="ctr"/>
            <a:r>
              <a:rPr lang="ru-RU" sz="1200" b="1" dirty="0">
                <a:solidFill>
                  <a:prstClr val="black"/>
                </a:solidFill>
              </a:rPr>
              <a:t>Дом-музей в Мелихове</a:t>
            </a:r>
          </a:p>
        </p:txBody>
      </p:sp>
      <p:sp>
        <p:nvSpPr>
          <p:cNvPr id="9" name="Прямоугольник 8"/>
          <p:cNvSpPr/>
          <p:nvPr/>
        </p:nvSpPr>
        <p:spPr>
          <a:xfrm>
            <a:off x="6000760" y="2038641"/>
            <a:ext cx="2783708" cy="461665"/>
          </a:xfrm>
          <a:prstGeom prst="rect">
            <a:avLst/>
          </a:prstGeom>
        </p:spPr>
        <p:txBody>
          <a:bodyPr wrap="square">
            <a:spAutoFit/>
          </a:bodyPr>
          <a:lstStyle/>
          <a:p>
            <a:pPr algn="ctr"/>
            <a:r>
              <a:rPr lang="ru-RU" sz="1200" b="1" dirty="0">
                <a:solidFill>
                  <a:prstClr val="black"/>
                </a:solidFill>
              </a:rPr>
              <a:t>В 1892 году </a:t>
            </a:r>
            <a:r>
              <a:rPr lang="ru-RU" sz="1200" b="1" dirty="0" err="1">
                <a:solidFill>
                  <a:prstClr val="black"/>
                </a:solidFill>
              </a:rPr>
              <a:t>А.П.Чехов</a:t>
            </a:r>
            <a:r>
              <a:rPr lang="ru-RU" sz="1200" b="1" dirty="0">
                <a:solidFill>
                  <a:prstClr val="black"/>
                </a:solidFill>
              </a:rPr>
              <a:t> поселился под </a:t>
            </a:r>
            <a:r>
              <a:rPr lang="ru-RU" sz="1200" b="1" dirty="0" smtClean="0">
                <a:solidFill>
                  <a:prstClr val="black"/>
                </a:solidFill>
              </a:rPr>
              <a:t>Москвой </a:t>
            </a:r>
            <a:r>
              <a:rPr lang="ru-RU" sz="1200" b="1" dirty="0">
                <a:solidFill>
                  <a:prstClr val="black"/>
                </a:solidFill>
              </a:rPr>
              <a:t>в деревне Мелихово</a:t>
            </a:r>
            <a:endParaRPr lang="ru-RU" dirty="0"/>
          </a:p>
        </p:txBody>
      </p:sp>
      <p:pic>
        <p:nvPicPr>
          <p:cNvPr id="2" name="Picture 2" descr="C:\Documents and Settings\Кармазина.TBC\Рабочий стол\ЧЕХОВ ВИРТУАЛЬНАЯ ВЫСТАВКА\26063016_Yu_Avdeev_V_chehovskom_Melihove_bi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13919">
            <a:off x="5401709" y="4227320"/>
            <a:ext cx="1313762" cy="1729787"/>
          </a:xfrm>
          <a:prstGeom prst="rect">
            <a:avLst/>
          </a:prstGeom>
          <a:noFill/>
          <a:ln>
            <a:solidFill>
              <a:schemeClr val="tx1"/>
            </a:solidFill>
          </a:ln>
          <a:effectLst>
            <a:outerShdw blurRad="50800" dist="38100" dir="2700000" algn="tl" rotWithShape="0">
              <a:prstClr val="black">
                <a:alpha val="40000"/>
              </a:prstClr>
            </a:outerShdw>
          </a:effectLst>
        </p:spPr>
      </p:pic>
      <p:sp>
        <p:nvSpPr>
          <p:cNvPr id="16" name="Прямоугольник 15"/>
          <p:cNvSpPr/>
          <p:nvPr/>
        </p:nvSpPr>
        <p:spPr>
          <a:xfrm>
            <a:off x="6858016" y="4714885"/>
            <a:ext cx="2143140" cy="707886"/>
          </a:xfrm>
          <a:prstGeom prst="rect">
            <a:avLst/>
          </a:prstGeom>
        </p:spPr>
        <p:txBody>
          <a:bodyPr wrap="square">
            <a:spAutoFit/>
          </a:bodyPr>
          <a:lstStyle/>
          <a:p>
            <a:pPr>
              <a:lnSpc>
                <a:spcPts val="1200"/>
              </a:lnSpc>
            </a:pPr>
            <a:r>
              <a:rPr lang="ru-RU" sz="900" b="1" dirty="0" smtClean="0">
                <a:latin typeface="Calibri" pitchFamily="34" charset="0"/>
                <a:ea typeface="Calibri" pitchFamily="34" charset="0"/>
                <a:cs typeface="Times New Roman" pitchFamily="18" charset="0"/>
              </a:rPr>
              <a:t>        Авдеев, Ю. </a:t>
            </a:r>
          </a:p>
          <a:p>
            <a:pPr>
              <a:lnSpc>
                <a:spcPts val="1200"/>
              </a:lnSpc>
            </a:pPr>
            <a:r>
              <a:rPr lang="ru-RU" sz="900" b="1" dirty="0" smtClean="0">
                <a:latin typeface="Calibri" pitchFamily="34" charset="0"/>
                <a:ea typeface="Calibri" pitchFamily="34" charset="0"/>
                <a:cs typeface="Times New Roman" pitchFamily="18" charset="0"/>
              </a:rPr>
              <a:t>В чеховском Мелихове  /  Юрий Авдеев. – Изд.4-е, доп. и </a:t>
            </a:r>
            <a:r>
              <a:rPr lang="ru-RU" sz="900" b="1" dirty="0" err="1" smtClean="0">
                <a:latin typeface="Calibri" pitchFamily="34" charset="0"/>
                <a:ea typeface="Calibri" pitchFamily="34" charset="0"/>
                <a:cs typeface="Times New Roman" pitchFamily="18" charset="0"/>
              </a:rPr>
              <a:t>перераб</a:t>
            </a:r>
            <a:r>
              <a:rPr lang="ru-RU" sz="900" b="1" dirty="0" smtClean="0">
                <a:latin typeface="Calibri" pitchFamily="34" charset="0"/>
                <a:ea typeface="Calibri" pitchFamily="34" charset="0"/>
                <a:cs typeface="Times New Roman" pitchFamily="18" charset="0"/>
              </a:rPr>
              <a:t>. -  М. : Московский рабочий, 1978. – 216с.</a:t>
            </a:r>
            <a:endParaRPr lang="ru-RU" sz="900" dirty="0">
              <a:latin typeface="Calibri" pitchFamily="34" charset="0"/>
              <a:cs typeface="Times New Roman" pitchFamily="18" charset="0"/>
            </a:endParaRPr>
          </a:p>
        </p:txBody>
      </p:sp>
    </p:spTree>
    <p:extLst>
      <p:ext uri="{BB962C8B-B14F-4D97-AF65-F5344CB8AC3E}">
        <p14:creationId xmlns:p14="http://schemas.microsoft.com/office/powerpoint/2010/main" val="4198209450"/>
      </p:ext>
    </p:extLst>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Прямоугольник 2"/>
          <p:cNvSpPr/>
          <p:nvPr/>
        </p:nvSpPr>
        <p:spPr>
          <a:xfrm>
            <a:off x="827584" y="846004"/>
            <a:ext cx="7344816" cy="1684885"/>
          </a:xfrm>
          <a:prstGeom prst="rect">
            <a:avLst/>
          </a:prstGeom>
        </p:spPr>
        <p:txBody>
          <a:bodyPr wrap="square">
            <a:spAutoFit/>
          </a:bodyPr>
          <a:lstStyle/>
          <a:p>
            <a:pPr algn="just">
              <a:spcAft>
                <a:spcPts val="1000"/>
              </a:spcAft>
            </a:pPr>
            <a:r>
              <a:rPr lang="ru-RU" sz="1400" dirty="0" smtClean="0">
                <a:latin typeface="+mj-lt"/>
              </a:rPr>
              <a:t>          </a:t>
            </a:r>
            <a:r>
              <a:rPr lang="ru-RU" sz="1600" b="1" dirty="0" smtClean="0">
                <a:solidFill>
                  <a:schemeClr val="accent3">
                    <a:lumMod val="50000"/>
                  </a:schemeClr>
                </a:solidFill>
                <a:latin typeface="+mj-lt"/>
              </a:rPr>
              <a:t>«</a:t>
            </a:r>
            <a:r>
              <a:rPr lang="ru-RU" sz="1600" b="1" i="1" dirty="0">
                <a:solidFill>
                  <a:schemeClr val="accent3">
                    <a:lumMod val="50000"/>
                  </a:schemeClr>
                </a:solidFill>
                <a:latin typeface="+mj-lt"/>
              </a:rPr>
              <a:t>Чехов на сцене был не только поэтом, но и чутким режиссером, критиком, художником и музыкантом. Недаром, говоря о Чехове, вспоминаешь пейзажи Левитана и мелодии Чайковского</a:t>
            </a:r>
            <a:r>
              <a:rPr lang="ru-RU" sz="1600" b="1" dirty="0" smtClean="0">
                <a:solidFill>
                  <a:schemeClr val="accent3">
                    <a:lumMod val="50000"/>
                  </a:schemeClr>
                </a:solidFill>
                <a:latin typeface="+mj-lt"/>
              </a:rPr>
              <a:t>» (</a:t>
            </a:r>
            <a:r>
              <a:rPr lang="ru-RU" sz="1600" b="1" dirty="0">
                <a:solidFill>
                  <a:schemeClr val="accent3">
                    <a:lumMod val="50000"/>
                  </a:schemeClr>
                </a:solidFill>
                <a:latin typeface="+mj-lt"/>
              </a:rPr>
              <a:t>К. Станиславский</a:t>
            </a:r>
            <a:r>
              <a:rPr lang="ru-RU" sz="1600" dirty="0">
                <a:solidFill>
                  <a:schemeClr val="accent3">
                    <a:lumMod val="50000"/>
                  </a:schemeClr>
                </a:solidFill>
                <a:latin typeface="+mj-lt"/>
              </a:rPr>
              <a:t>). </a:t>
            </a:r>
            <a:r>
              <a:rPr lang="ru-RU" sz="1600" dirty="0" smtClean="0">
                <a:solidFill>
                  <a:schemeClr val="accent3">
                    <a:lumMod val="50000"/>
                  </a:schemeClr>
                </a:solidFill>
                <a:latin typeface="+mj-lt"/>
                <a:ea typeface="Times New Roman"/>
                <a:cs typeface="Times New Roman"/>
              </a:rPr>
              <a:t>      </a:t>
            </a:r>
            <a:r>
              <a:rPr lang="ru-RU" sz="1600" b="1" dirty="0" smtClean="0">
                <a:solidFill>
                  <a:schemeClr val="accent2">
                    <a:lumMod val="50000"/>
                  </a:schemeClr>
                </a:solidFill>
                <a:latin typeface="+mj-lt"/>
                <a:ea typeface="Times New Roman"/>
                <a:cs typeface="Times New Roman"/>
              </a:rPr>
              <a:t>В </a:t>
            </a:r>
            <a:r>
              <a:rPr lang="ru-RU" sz="1600" b="1" dirty="0">
                <a:solidFill>
                  <a:schemeClr val="accent2">
                    <a:lumMod val="50000"/>
                  </a:schemeClr>
                </a:solidFill>
                <a:latin typeface="+mj-lt"/>
                <a:ea typeface="Times New Roman"/>
                <a:cs typeface="Times New Roman"/>
              </a:rPr>
              <a:t>произведениях Чехова несколько раз появлялись ремарки: звучит музыка </a:t>
            </a:r>
            <a:r>
              <a:rPr lang="ru-RU" sz="1600" b="1" dirty="0" smtClean="0">
                <a:solidFill>
                  <a:schemeClr val="accent2">
                    <a:lumMod val="50000"/>
                  </a:schemeClr>
                </a:solidFill>
                <a:latin typeface="+mj-lt"/>
                <a:ea typeface="Times New Roman"/>
                <a:cs typeface="Times New Roman"/>
              </a:rPr>
              <a:t>П.И.Чайковского </a:t>
            </a:r>
            <a:r>
              <a:rPr lang="ru-RU" sz="1600" b="1" dirty="0">
                <a:solidFill>
                  <a:schemeClr val="accent2">
                    <a:lumMod val="50000"/>
                  </a:schemeClr>
                </a:solidFill>
                <a:latin typeface="+mj-lt"/>
                <a:ea typeface="Times New Roman"/>
                <a:cs typeface="Times New Roman"/>
              </a:rPr>
              <a:t>– и название произведения</a:t>
            </a:r>
            <a:r>
              <a:rPr lang="ru-RU" sz="1600" dirty="0">
                <a:solidFill>
                  <a:schemeClr val="accent2">
                    <a:lumMod val="50000"/>
                  </a:schemeClr>
                </a:solidFill>
                <a:latin typeface="+mj-lt"/>
                <a:ea typeface="Times New Roman"/>
                <a:cs typeface="Times New Roman"/>
              </a:rPr>
              <a:t>.</a:t>
            </a:r>
            <a:endParaRPr lang="ru-RU" sz="1600" dirty="0">
              <a:solidFill>
                <a:schemeClr val="accent2">
                  <a:lumMod val="50000"/>
                </a:schemeClr>
              </a:solidFill>
              <a:latin typeface="+mj-lt"/>
              <a:ea typeface="Calibri"/>
              <a:cs typeface="Times New Roman"/>
            </a:endParaRPr>
          </a:p>
          <a:p>
            <a:pPr>
              <a:lnSpc>
                <a:spcPct val="115000"/>
              </a:lnSpc>
              <a:spcAft>
                <a:spcPts val="1000"/>
              </a:spcAft>
            </a:pPr>
            <a:endParaRPr lang="ru-RU" sz="1400" b="1" dirty="0">
              <a:solidFill>
                <a:schemeClr val="accent2">
                  <a:lumMod val="50000"/>
                </a:schemeClr>
              </a:solidFill>
              <a:ea typeface="Calibri"/>
              <a:cs typeface="Times New Roman"/>
            </a:endParaRPr>
          </a:p>
        </p:txBody>
      </p:sp>
      <p:sp>
        <p:nvSpPr>
          <p:cNvPr id="4" name="Прямоугольник 3"/>
          <p:cNvSpPr/>
          <p:nvPr/>
        </p:nvSpPr>
        <p:spPr>
          <a:xfrm>
            <a:off x="1142976" y="476672"/>
            <a:ext cx="6669384" cy="400110"/>
          </a:xfrm>
          <a:prstGeom prst="rect">
            <a:avLst/>
          </a:prstGeom>
        </p:spPr>
        <p:txBody>
          <a:bodyPr wrap="square">
            <a:spAutoFit/>
          </a:bodyPr>
          <a:lstStyle/>
          <a:p>
            <a:r>
              <a:rPr lang="ru-RU" sz="2000" b="1" dirty="0">
                <a:solidFill>
                  <a:schemeClr val="accent2">
                    <a:lumMod val="50000"/>
                  </a:schemeClr>
                </a:solidFill>
                <a:latin typeface="Calibri" pitchFamily="34" charset="0"/>
              </a:rPr>
              <a:t>4</a:t>
            </a:r>
            <a:r>
              <a:rPr lang="ru-RU" sz="2000" b="1" dirty="0" smtClean="0">
                <a:solidFill>
                  <a:schemeClr val="accent2">
                    <a:lumMod val="50000"/>
                  </a:schemeClr>
                </a:solidFill>
                <a:latin typeface="Calibri" pitchFamily="34" charset="0"/>
              </a:rPr>
              <a:t>. Музыка  П.И.Чайковского </a:t>
            </a:r>
            <a:r>
              <a:rPr lang="ru-RU" sz="2000" b="1" dirty="0">
                <a:solidFill>
                  <a:schemeClr val="accent2">
                    <a:lumMod val="50000"/>
                  </a:schemeClr>
                </a:solidFill>
                <a:latin typeface="Calibri" pitchFamily="34" charset="0"/>
              </a:rPr>
              <a:t>в произведениях </a:t>
            </a:r>
            <a:r>
              <a:rPr lang="ru-RU" sz="2000" b="1" dirty="0" smtClean="0">
                <a:solidFill>
                  <a:schemeClr val="accent2">
                    <a:lumMod val="50000"/>
                  </a:schemeClr>
                </a:solidFill>
                <a:latin typeface="Calibri" pitchFamily="34" charset="0"/>
              </a:rPr>
              <a:t> А.П.Чехова.</a:t>
            </a:r>
            <a:endParaRPr lang="ru-RU" sz="2000" dirty="0">
              <a:solidFill>
                <a:schemeClr val="accent2">
                  <a:lumMod val="50000"/>
                </a:schemeClr>
              </a:solidFill>
            </a:endParaRPr>
          </a:p>
        </p:txBody>
      </p:sp>
      <p:sp>
        <p:nvSpPr>
          <p:cNvPr id="5" name="Скругленный прямоугольник 4"/>
          <p:cNvSpPr/>
          <p:nvPr/>
        </p:nvSpPr>
        <p:spPr>
          <a:xfrm>
            <a:off x="2915816" y="2420888"/>
            <a:ext cx="5976664" cy="1584177"/>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spcAft>
                <a:spcPts val="0"/>
              </a:spcAft>
            </a:pPr>
            <a:r>
              <a:rPr lang="ru-RU" b="1" dirty="0">
                <a:solidFill>
                  <a:schemeClr val="accent2">
                    <a:lumMod val="50000"/>
                  </a:schemeClr>
                </a:solidFill>
                <a:latin typeface="+mj-lt"/>
                <a:ea typeface="Times New Roman"/>
                <a:cs typeface="Times New Roman"/>
              </a:rPr>
              <a:t> </a:t>
            </a:r>
            <a:r>
              <a:rPr lang="ru-RU" b="1" dirty="0" smtClean="0">
                <a:solidFill>
                  <a:schemeClr val="accent2">
                    <a:lumMod val="50000"/>
                  </a:schemeClr>
                </a:solidFill>
                <a:latin typeface="+mj-lt"/>
                <a:ea typeface="Times New Roman"/>
                <a:cs typeface="Times New Roman"/>
              </a:rPr>
              <a:t>     </a:t>
            </a:r>
          </a:p>
          <a:p>
            <a:pPr algn="just">
              <a:lnSpc>
                <a:spcPts val="1800"/>
              </a:lnSpc>
              <a:spcAft>
                <a:spcPts val="0"/>
              </a:spcAft>
            </a:pPr>
            <a:r>
              <a:rPr lang="ru-RU" b="1" dirty="0" smtClean="0">
                <a:solidFill>
                  <a:schemeClr val="accent2">
                    <a:lumMod val="50000"/>
                  </a:schemeClr>
                </a:solidFill>
                <a:latin typeface="+mj-lt"/>
                <a:ea typeface="Times New Roman"/>
                <a:cs typeface="Times New Roman"/>
              </a:rPr>
              <a:t>           </a:t>
            </a:r>
            <a:r>
              <a:rPr lang="ru-RU" sz="1400" b="1" dirty="0" smtClean="0">
                <a:solidFill>
                  <a:schemeClr val="accent2">
                    <a:lumMod val="50000"/>
                  </a:schemeClr>
                </a:solidFill>
                <a:latin typeface="+mj-lt"/>
                <a:ea typeface="Times New Roman"/>
                <a:cs typeface="Times New Roman"/>
              </a:rPr>
              <a:t>Любимая опера Чехова «Евгений </a:t>
            </a:r>
            <a:r>
              <a:rPr lang="ru-RU" sz="1400" b="1" dirty="0">
                <a:solidFill>
                  <a:schemeClr val="accent2">
                    <a:lumMod val="50000"/>
                  </a:schemeClr>
                </a:solidFill>
                <a:latin typeface="+mj-lt"/>
                <a:ea typeface="Times New Roman"/>
                <a:cs typeface="Times New Roman"/>
              </a:rPr>
              <a:t>О</a:t>
            </a:r>
            <a:r>
              <a:rPr lang="ru-RU" sz="1400" b="1" dirty="0" smtClean="0">
                <a:solidFill>
                  <a:schemeClr val="accent2">
                    <a:lumMod val="50000"/>
                  </a:schemeClr>
                </a:solidFill>
                <a:latin typeface="+mj-lt"/>
                <a:ea typeface="Times New Roman"/>
                <a:cs typeface="Times New Roman"/>
              </a:rPr>
              <a:t>негин» </a:t>
            </a:r>
            <a:r>
              <a:rPr lang="ru-RU" sz="1400" b="1" dirty="0">
                <a:solidFill>
                  <a:schemeClr val="accent2">
                    <a:lumMod val="50000"/>
                  </a:schemeClr>
                </a:solidFill>
                <a:latin typeface="+mj-lt"/>
                <a:ea typeface="Times New Roman"/>
                <a:cs typeface="Times New Roman"/>
              </a:rPr>
              <a:t>открывает рассказ </a:t>
            </a:r>
            <a:r>
              <a:rPr lang="ru-RU" sz="1400" b="1" dirty="0">
                <a:solidFill>
                  <a:schemeClr val="tx1"/>
                </a:solidFill>
                <a:latin typeface="+mj-lt"/>
                <a:ea typeface="Times New Roman"/>
                <a:cs typeface="Times New Roman"/>
              </a:rPr>
              <a:t>«После театра</a:t>
            </a:r>
            <a:r>
              <a:rPr lang="ru-RU" sz="1400" b="1" dirty="0">
                <a:solidFill>
                  <a:schemeClr val="accent2">
                    <a:lumMod val="50000"/>
                  </a:schemeClr>
                </a:solidFill>
                <a:latin typeface="+mj-lt"/>
                <a:ea typeface="Times New Roman"/>
                <a:cs typeface="Times New Roman"/>
              </a:rPr>
              <a:t>»: Надя Зеленина, вернувшись с мамой из театра, где давали «Евгения Онегина», и придя к себе в комнату, быстро сбросила платье, распустила </a:t>
            </a:r>
            <a:r>
              <a:rPr lang="ru-RU" sz="1400" b="1" dirty="0" smtClean="0">
                <a:solidFill>
                  <a:schemeClr val="accent2">
                    <a:lumMod val="50000"/>
                  </a:schemeClr>
                </a:solidFill>
                <a:latin typeface="+mj-lt"/>
                <a:ea typeface="Times New Roman"/>
                <a:cs typeface="Times New Roman"/>
              </a:rPr>
              <a:t>косу</a:t>
            </a:r>
            <a:r>
              <a:rPr lang="ru-RU" sz="1400" dirty="0" smtClean="0">
                <a:solidFill>
                  <a:srgbClr val="444444"/>
                </a:solidFill>
                <a:latin typeface="+mj-lt"/>
                <a:ea typeface="Calibri"/>
              </a:rPr>
              <a:t> </a:t>
            </a:r>
            <a:r>
              <a:rPr lang="ru-RU" sz="1400" b="1" dirty="0">
                <a:solidFill>
                  <a:schemeClr val="accent2">
                    <a:lumMod val="50000"/>
                  </a:schemeClr>
                </a:solidFill>
                <a:latin typeface="+mj-lt"/>
                <a:ea typeface="Calibri"/>
              </a:rPr>
              <a:t>и в одной юбке и в белой кофточке поскорее села за стол, чтобы написать такое письмо как Татьяна</a:t>
            </a:r>
            <a:r>
              <a:rPr lang="ru-RU" sz="1400" b="1" dirty="0" smtClean="0">
                <a:solidFill>
                  <a:schemeClr val="accent2">
                    <a:lumMod val="50000"/>
                  </a:schemeClr>
                </a:solidFill>
                <a:latin typeface="+mj-lt"/>
                <a:ea typeface="Times New Roman"/>
                <a:cs typeface="Times New Roman"/>
              </a:rPr>
              <a:t>…. </a:t>
            </a:r>
            <a:r>
              <a:rPr lang="ru-RU" sz="1400" b="1" dirty="0">
                <a:solidFill>
                  <a:schemeClr val="accent2">
                    <a:lumMod val="50000"/>
                  </a:schemeClr>
                </a:solidFill>
                <a:latin typeface="+mj-lt"/>
                <a:ea typeface="Times New Roman"/>
                <a:cs typeface="Times New Roman"/>
              </a:rPr>
              <a:t>«Я люблю вас, - написала она, - Но вы меня не любите</a:t>
            </a:r>
            <a:r>
              <a:rPr lang="ru-RU" sz="1400" b="1" dirty="0" smtClean="0">
                <a:solidFill>
                  <a:schemeClr val="accent2">
                    <a:lumMod val="50000"/>
                  </a:schemeClr>
                </a:solidFill>
                <a:latin typeface="+mj-lt"/>
                <a:ea typeface="Times New Roman"/>
                <a:cs typeface="Times New Roman"/>
              </a:rPr>
              <a:t>!»</a:t>
            </a:r>
            <a:endParaRPr lang="ru-RU" sz="1400" b="1" dirty="0">
              <a:solidFill>
                <a:schemeClr val="accent2">
                  <a:lumMod val="50000"/>
                </a:schemeClr>
              </a:solidFill>
              <a:latin typeface="+mj-lt"/>
              <a:ea typeface="Calibri"/>
              <a:cs typeface="Times New Roman"/>
            </a:endParaRPr>
          </a:p>
          <a:p>
            <a:pPr>
              <a:lnSpc>
                <a:spcPts val="1800"/>
              </a:lnSpc>
              <a:spcAft>
                <a:spcPts val="0"/>
              </a:spcAft>
            </a:pPr>
            <a:r>
              <a:rPr lang="ru-RU" sz="1400" dirty="0">
                <a:solidFill>
                  <a:schemeClr val="tx1"/>
                </a:solidFill>
                <a:latin typeface="Times New Roman"/>
                <a:ea typeface="Times New Roman"/>
                <a:cs typeface="Times New Roman"/>
              </a:rPr>
              <a:t> </a:t>
            </a:r>
            <a:endParaRPr lang="ru-RU" sz="1400" dirty="0">
              <a:solidFill>
                <a:schemeClr val="tx1"/>
              </a:solidFill>
              <a:ea typeface="Calibri"/>
              <a:cs typeface="Times New Roman"/>
            </a:endParaRPr>
          </a:p>
        </p:txBody>
      </p:sp>
      <p:sp>
        <p:nvSpPr>
          <p:cNvPr id="7" name="Скругленный прямоугольник 6"/>
          <p:cNvSpPr/>
          <p:nvPr/>
        </p:nvSpPr>
        <p:spPr>
          <a:xfrm>
            <a:off x="214282" y="4143380"/>
            <a:ext cx="6336134" cy="1512168"/>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Aft>
                <a:spcPts val="0"/>
              </a:spcAft>
            </a:pPr>
            <a:r>
              <a:rPr lang="ru-RU" sz="1400" b="1" dirty="0" smtClean="0">
                <a:solidFill>
                  <a:schemeClr val="accent2">
                    <a:lumMod val="50000"/>
                  </a:schemeClr>
                </a:solidFill>
                <a:latin typeface="+mj-lt"/>
                <a:ea typeface="Times New Roman"/>
                <a:cs typeface="Times New Roman"/>
              </a:rPr>
              <a:t>           Знаменитый </a:t>
            </a:r>
            <a:r>
              <a:rPr lang="ru-RU" sz="1400" b="1" dirty="0">
                <a:solidFill>
                  <a:schemeClr val="accent2">
                    <a:lumMod val="50000"/>
                  </a:schemeClr>
                </a:solidFill>
                <a:latin typeface="+mj-lt"/>
                <a:ea typeface="Times New Roman"/>
                <a:cs typeface="Times New Roman"/>
              </a:rPr>
              <a:t>оперный фрагмент вспоминается Андрею </a:t>
            </a:r>
            <a:r>
              <a:rPr lang="ru-RU" sz="1400" b="1" dirty="0" err="1">
                <a:solidFill>
                  <a:schemeClr val="accent2">
                    <a:lumMod val="50000"/>
                  </a:schemeClr>
                </a:solidFill>
                <a:latin typeface="+mj-lt"/>
                <a:ea typeface="Times New Roman"/>
                <a:cs typeface="Times New Roman"/>
              </a:rPr>
              <a:t>Коврину</a:t>
            </a:r>
            <a:r>
              <a:rPr lang="ru-RU" sz="1400" b="1" dirty="0">
                <a:solidFill>
                  <a:schemeClr val="accent2">
                    <a:lumMod val="50000"/>
                  </a:schemeClr>
                </a:solidFill>
                <a:latin typeface="+mj-lt"/>
                <a:ea typeface="Times New Roman"/>
                <a:cs typeface="Times New Roman"/>
              </a:rPr>
              <a:t> из </a:t>
            </a:r>
            <a:r>
              <a:rPr lang="ru-RU" sz="1400" b="1" dirty="0">
                <a:solidFill>
                  <a:schemeClr val="tx1"/>
                </a:solidFill>
                <a:latin typeface="+mj-lt"/>
                <a:ea typeface="Times New Roman"/>
                <a:cs typeface="Times New Roman"/>
              </a:rPr>
              <a:t>«Черного монаха</a:t>
            </a:r>
            <a:r>
              <a:rPr lang="ru-RU" sz="1400" b="1" dirty="0">
                <a:solidFill>
                  <a:schemeClr val="accent2">
                    <a:lumMod val="50000"/>
                  </a:schemeClr>
                </a:solidFill>
                <a:latin typeface="+mj-lt"/>
                <a:ea typeface="Times New Roman"/>
                <a:cs typeface="Times New Roman"/>
              </a:rPr>
              <a:t>» на прогулке с Таней </a:t>
            </a:r>
            <a:r>
              <a:rPr lang="ru-RU" sz="1400" b="1" dirty="0" err="1">
                <a:solidFill>
                  <a:schemeClr val="accent2">
                    <a:lumMod val="50000"/>
                  </a:schemeClr>
                </a:solidFill>
                <a:latin typeface="+mj-lt"/>
                <a:ea typeface="Times New Roman"/>
                <a:cs typeface="Times New Roman"/>
              </a:rPr>
              <a:t>Песоцкой</a:t>
            </a:r>
            <a:r>
              <a:rPr lang="ru-RU" sz="1400" b="1" dirty="0">
                <a:solidFill>
                  <a:schemeClr val="accent2">
                    <a:lumMod val="50000"/>
                  </a:schemeClr>
                </a:solidFill>
                <a:latin typeface="+mj-lt"/>
                <a:ea typeface="Times New Roman"/>
                <a:cs typeface="Times New Roman"/>
              </a:rPr>
              <a:t>. Нагнувшись к ее милому, озабоченному </a:t>
            </a:r>
            <a:r>
              <a:rPr lang="ru-RU" sz="1400" b="1" dirty="0" smtClean="0">
                <a:solidFill>
                  <a:schemeClr val="accent2">
                    <a:lumMod val="50000"/>
                  </a:schemeClr>
                </a:solidFill>
                <a:latin typeface="+mj-lt"/>
                <a:ea typeface="Times New Roman"/>
                <a:cs typeface="Times New Roman"/>
              </a:rPr>
              <a:t>лицу, он </a:t>
            </a:r>
            <a:r>
              <a:rPr lang="ru-RU" sz="1400" b="1" dirty="0">
                <a:solidFill>
                  <a:schemeClr val="accent2">
                    <a:lumMod val="50000"/>
                  </a:schemeClr>
                </a:solidFill>
                <a:latin typeface="+mj-lt"/>
                <a:ea typeface="Times New Roman"/>
                <a:cs typeface="Times New Roman"/>
              </a:rPr>
              <a:t>с какой-то шутливой игривостью, но, кажется, и с чувством запевает: </a:t>
            </a:r>
            <a:endParaRPr lang="ru-RU" sz="1400" b="1" dirty="0">
              <a:solidFill>
                <a:schemeClr val="accent2">
                  <a:lumMod val="50000"/>
                </a:schemeClr>
              </a:solidFill>
              <a:latin typeface="+mj-lt"/>
              <a:ea typeface="Calibri"/>
              <a:cs typeface="Times New Roman"/>
            </a:endParaRPr>
          </a:p>
          <a:p>
            <a:pPr algn="just">
              <a:lnSpc>
                <a:spcPts val="1800"/>
              </a:lnSpc>
              <a:spcAft>
                <a:spcPts val="0"/>
              </a:spcAft>
            </a:pPr>
            <a:r>
              <a:rPr lang="ru-RU" sz="1400" b="1" dirty="0">
                <a:solidFill>
                  <a:schemeClr val="accent2">
                    <a:lumMod val="50000"/>
                  </a:schemeClr>
                </a:solidFill>
                <a:latin typeface="+mj-lt"/>
                <a:ea typeface="Times New Roman"/>
                <a:cs typeface="Times New Roman"/>
              </a:rPr>
              <a:t>                              </a:t>
            </a:r>
            <a:r>
              <a:rPr lang="ru-RU" sz="1400" b="1" dirty="0" smtClean="0">
                <a:solidFill>
                  <a:schemeClr val="accent2">
                    <a:lumMod val="50000"/>
                  </a:schemeClr>
                </a:solidFill>
                <a:latin typeface="+mj-lt"/>
                <a:ea typeface="Times New Roman"/>
                <a:cs typeface="Times New Roman"/>
              </a:rPr>
              <a:t>                </a:t>
            </a:r>
            <a:r>
              <a:rPr lang="ru-RU" sz="1400" b="1" dirty="0">
                <a:solidFill>
                  <a:schemeClr val="accent2">
                    <a:lumMod val="50000"/>
                  </a:schemeClr>
                </a:solidFill>
                <a:latin typeface="+mj-lt"/>
                <a:ea typeface="Times New Roman"/>
                <a:cs typeface="Times New Roman"/>
              </a:rPr>
              <a:t>Онегин, я скрывать не стану,</a:t>
            </a:r>
            <a:endParaRPr lang="ru-RU" sz="1400" b="1" dirty="0">
              <a:solidFill>
                <a:schemeClr val="accent2">
                  <a:lumMod val="50000"/>
                </a:schemeClr>
              </a:solidFill>
              <a:latin typeface="+mj-lt"/>
              <a:ea typeface="Calibri"/>
              <a:cs typeface="Times New Roman"/>
            </a:endParaRPr>
          </a:p>
          <a:p>
            <a:pPr algn="just">
              <a:lnSpc>
                <a:spcPts val="1800"/>
              </a:lnSpc>
              <a:spcAft>
                <a:spcPts val="0"/>
              </a:spcAft>
            </a:pPr>
            <a:r>
              <a:rPr lang="ru-RU" sz="1400" b="1" dirty="0">
                <a:solidFill>
                  <a:schemeClr val="accent2">
                    <a:lumMod val="50000"/>
                  </a:schemeClr>
                </a:solidFill>
                <a:latin typeface="+mj-lt"/>
                <a:ea typeface="Times New Roman"/>
                <a:cs typeface="Times New Roman"/>
              </a:rPr>
              <a:t>                                </a:t>
            </a:r>
            <a:r>
              <a:rPr lang="ru-RU" sz="1400" b="1" dirty="0" smtClean="0">
                <a:solidFill>
                  <a:schemeClr val="accent2">
                    <a:lumMod val="50000"/>
                  </a:schemeClr>
                </a:solidFill>
                <a:latin typeface="+mj-lt"/>
                <a:ea typeface="Times New Roman"/>
                <a:cs typeface="Times New Roman"/>
              </a:rPr>
              <a:t>              Безумно </a:t>
            </a:r>
            <a:r>
              <a:rPr lang="ru-RU" sz="1400" b="1" dirty="0">
                <a:solidFill>
                  <a:schemeClr val="accent2">
                    <a:lumMod val="50000"/>
                  </a:schemeClr>
                </a:solidFill>
                <a:latin typeface="+mj-lt"/>
                <a:ea typeface="Times New Roman"/>
                <a:cs typeface="Times New Roman"/>
              </a:rPr>
              <a:t>я люблю Татьяну…</a:t>
            </a:r>
            <a:endParaRPr lang="ru-RU" sz="1400" b="1" dirty="0">
              <a:solidFill>
                <a:schemeClr val="accent2">
                  <a:lumMod val="50000"/>
                </a:schemeClr>
              </a:solidFill>
              <a:latin typeface="+mj-lt"/>
              <a:ea typeface="Calibri"/>
              <a:cs typeface="Times New Roman"/>
            </a:endParaRPr>
          </a:p>
        </p:txBody>
      </p:sp>
      <p:pic>
        <p:nvPicPr>
          <p:cNvPr id="1029" name="Picture 5" descr="O:\Кармазина Л.И\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rot="21407215">
            <a:off x="6810527" y="4169112"/>
            <a:ext cx="960424" cy="1504489"/>
          </a:xfrm>
          <a:prstGeom prst="rect">
            <a:avLst/>
          </a:prstGeom>
          <a:noFill/>
          <a:ln>
            <a:solidFill>
              <a:schemeClr val="bg2">
                <a:lumMod val="10000"/>
              </a:schemeClr>
            </a:solidFill>
          </a:ln>
          <a:effectLst>
            <a:innerShdw blurRad="63500" dist="50800" dir="2700000">
              <a:prstClr val="black">
                <a:alpha val="50000"/>
              </a:prstClr>
            </a:innerShdw>
          </a:effectLst>
        </p:spPr>
      </p:pic>
      <p:pic>
        <p:nvPicPr>
          <p:cNvPr id="8" name="Picture 2" descr="C:\Documents and Settings\Кармазина.TBC\Рабочий стол\фото к выставке\9469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406765">
            <a:off x="374469" y="2357912"/>
            <a:ext cx="871906" cy="1429904"/>
          </a:xfrm>
          <a:prstGeom prst="rect">
            <a:avLst/>
          </a:prstGeom>
          <a:noFill/>
        </p:spPr>
      </p:pic>
      <p:sp>
        <p:nvSpPr>
          <p:cNvPr id="7169" name="Rectangle 1"/>
          <p:cNvSpPr>
            <a:spLocks noChangeArrowheads="1"/>
          </p:cNvSpPr>
          <p:nvPr/>
        </p:nvSpPr>
        <p:spPr bwMode="auto">
          <a:xfrm>
            <a:off x="1285852" y="2714620"/>
            <a:ext cx="1285884"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900" b="1" i="0" u="none" strike="noStrike" cap="none" normalizeH="0" baseline="0" dirty="0" smtClean="0">
                <a:ln>
                  <a:noFill/>
                </a:ln>
                <a:solidFill>
                  <a:schemeClr val="tx1"/>
                </a:solidFill>
                <a:effectLst/>
                <a:ea typeface="Calibri" pitchFamily="34" charset="0"/>
                <a:cs typeface="Times New Roman" pitchFamily="18" charset="0"/>
              </a:rPr>
              <a:t>     Чехов, А.П. После театра : [рассказ] // Полн. собр. соч. и писем : в 30т. - М., 1977. – Т.8. - С. 32-34.</a:t>
            </a:r>
            <a:endParaRPr kumimoji="0" lang="ru-RU" sz="900" b="1" i="0" u="none" strike="noStrike" cap="none" normalizeH="0" baseline="0" dirty="0" smtClean="0">
              <a:ln>
                <a:noFill/>
              </a:ln>
              <a:solidFill>
                <a:schemeClr val="tx1"/>
              </a:solidFill>
              <a:effectLst/>
            </a:endParaRPr>
          </a:p>
        </p:txBody>
      </p:sp>
      <p:sp>
        <p:nvSpPr>
          <p:cNvPr id="6" name="Rectangle 1"/>
          <p:cNvSpPr>
            <a:spLocks noChangeArrowheads="1"/>
          </p:cNvSpPr>
          <p:nvPr/>
        </p:nvSpPr>
        <p:spPr bwMode="auto">
          <a:xfrm>
            <a:off x="7858148" y="4143380"/>
            <a:ext cx="1143008"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Чехов, А.П. Черный монах : [повесть]  / Антон Чехов // Повести и рассказы / А.П.Чехов. </a:t>
            </a:r>
            <a:r>
              <a:rPr kumimoji="0" lang="ru-RU" sz="9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 : Мир книги, Литература, 2008. </a:t>
            </a:r>
            <a:r>
              <a:rPr kumimoji="0" lang="ru-RU" sz="9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С.263-290. </a:t>
            </a:r>
            <a:r>
              <a:rPr kumimoji="0" lang="ru-RU" sz="9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(Бриллиантовая коллекция).</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34796018"/>
      </p:ext>
    </p:extLst>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2521006" y="563500"/>
            <a:ext cx="6408712" cy="1008112"/>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accent2">
                    <a:lumMod val="50000"/>
                  </a:schemeClr>
                </a:solidFill>
                <a:latin typeface="Calibri" pitchFamily="34" charset="0"/>
                <a:ea typeface="Times New Roman"/>
              </a:rPr>
              <a:t>            И </a:t>
            </a:r>
            <a:r>
              <a:rPr lang="ru-RU" sz="1400" b="1" dirty="0">
                <a:solidFill>
                  <a:schemeClr val="accent2">
                    <a:lumMod val="50000"/>
                  </a:schemeClr>
                </a:solidFill>
                <a:latin typeface="Calibri" pitchFamily="34" charset="0"/>
                <a:ea typeface="Times New Roman"/>
              </a:rPr>
              <a:t>романсы Чайковского хранились в памяти Антона Павловича. Желая глубже раскрыть образ героини повести «</a:t>
            </a:r>
            <a:r>
              <a:rPr lang="ru-RU" sz="1400" b="1" dirty="0">
                <a:solidFill>
                  <a:schemeClr val="tx1"/>
                </a:solidFill>
                <a:latin typeface="Calibri" pitchFamily="34" charset="0"/>
                <a:ea typeface="Times New Roman"/>
              </a:rPr>
              <a:t>Моя жизнь</a:t>
            </a:r>
            <a:r>
              <a:rPr lang="ru-RU" sz="1400" b="1" dirty="0">
                <a:solidFill>
                  <a:schemeClr val="accent2">
                    <a:lumMod val="50000"/>
                  </a:schemeClr>
                </a:solidFill>
                <a:latin typeface="Calibri" pitchFamily="34" charset="0"/>
                <a:ea typeface="Times New Roman"/>
              </a:rPr>
              <a:t>» Маши </a:t>
            </a:r>
            <a:r>
              <a:rPr lang="ru-RU" sz="1400" b="1" dirty="0" err="1">
                <a:solidFill>
                  <a:schemeClr val="accent2">
                    <a:lumMod val="50000"/>
                  </a:schemeClr>
                </a:solidFill>
                <a:latin typeface="Calibri" pitchFamily="34" charset="0"/>
                <a:ea typeface="Times New Roman"/>
              </a:rPr>
              <a:t>Должиковой</a:t>
            </a:r>
            <a:r>
              <a:rPr lang="ru-RU" sz="1400" b="1" dirty="0">
                <a:solidFill>
                  <a:schemeClr val="accent2">
                    <a:lumMod val="50000"/>
                  </a:schemeClr>
                </a:solidFill>
                <a:latin typeface="Calibri" pitchFamily="34" charset="0"/>
                <a:ea typeface="Times New Roman"/>
              </a:rPr>
              <a:t>, Чехов вводит одну немаловажную деталь </a:t>
            </a:r>
            <a:r>
              <a:rPr lang="ru-RU" sz="1400" b="1" dirty="0" smtClean="0">
                <a:solidFill>
                  <a:schemeClr val="accent2">
                    <a:lumMod val="50000"/>
                  </a:schemeClr>
                </a:solidFill>
                <a:latin typeface="Calibri" pitchFamily="34" charset="0"/>
                <a:ea typeface="Times New Roman"/>
              </a:rPr>
              <a:t>: </a:t>
            </a:r>
            <a:r>
              <a:rPr lang="ru-RU" sz="1400" b="1" dirty="0">
                <a:solidFill>
                  <a:schemeClr val="accent2">
                    <a:lumMod val="50000"/>
                  </a:schemeClr>
                </a:solidFill>
                <a:latin typeface="Calibri" pitchFamily="34" charset="0"/>
                <a:ea typeface="Times New Roman"/>
              </a:rPr>
              <a:t>Маша исполняет </a:t>
            </a:r>
            <a:r>
              <a:rPr lang="ru-RU" sz="1400" b="1" dirty="0" smtClean="0">
                <a:solidFill>
                  <a:schemeClr val="accent2">
                    <a:lumMod val="50000"/>
                  </a:schemeClr>
                </a:solidFill>
                <a:latin typeface="Calibri" pitchFamily="34" charset="0"/>
                <a:ea typeface="Times New Roman"/>
              </a:rPr>
              <a:t>романс Чайковского </a:t>
            </a:r>
            <a:r>
              <a:rPr lang="ru-RU" sz="1400" b="1" dirty="0">
                <a:solidFill>
                  <a:schemeClr val="accent2">
                    <a:lumMod val="50000"/>
                  </a:schemeClr>
                </a:solidFill>
                <a:latin typeface="Calibri" pitchFamily="34" charset="0"/>
                <a:ea typeface="Times New Roman"/>
              </a:rPr>
              <a:t>«Ночь». </a:t>
            </a:r>
            <a:endParaRPr lang="ru-RU" sz="1400" b="1" dirty="0">
              <a:solidFill>
                <a:schemeClr val="accent2">
                  <a:lumMod val="50000"/>
                </a:schemeClr>
              </a:solidFill>
              <a:latin typeface="Calibri" pitchFamily="34" charset="0"/>
            </a:endParaRPr>
          </a:p>
        </p:txBody>
      </p:sp>
      <p:sp>
        <p:nvSpPr>
          <p:cNvPr id="5" name="Скругленный прямоугольник 4"/>
          <p:cNvSpPr/>
          <p:nvPr/>
        </p:nvSpPr>
        <p:spPr>
          <a:xfrm>
            <a:off x="214282" y="2143116"/>
            <a:ext cx="6336704" cy="23040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a:solidFill>
                  <a:schemeClr val="accent2">
                    <a:lumMod val="50000"/>
                  </a:schemeClr>
                </a:solidFill>
                <a:latin typeface="+mj-lt"/>
                <a:ea typeface="Times New Roman"/>
              </a:rPr>
              <a:t> </a:t>
            </a:r>
            <a:r>
              <a:rPr lang="ru-RU" sz="1400" b="1" dirty="0" smtClean="0">
                <a:solidFill>
                  <a:schemeClr val="accent2">
                    <a:lumMod val="50000"/>
                  </a:schemeClr>
                </a:solidFill>
                <a:latin typeface="+mj-lt"/>
                <a:ea typeface="Times New Roman"/>
              </a:rPr>
              <a:t>             </a:t>
            </a:r>
            <a:r>
              <a:rPr lang="ru-RU" sz="1400" b="1" dirty="0">
                <a:solidFill>
                  <a:schemeClr val="accent2">
                    <a:lumMod val="50000"/>
                  </a:schemeClr>
                </a:solidFill>
                <a:latin typeface="+mj-lt"/>
                <a:ea typeface="Times New Roman"/>
              </a:rPr>
              <a:t>В </a:t>
            </a:r>
            <a:r>
              <a:rPr lang="ru-RU" sz="1400" b="1" dirty="0">
                <a:solidFill>
                  <a:schemeClr val="tx1"/>
                </a:solidFill>
                <a:latin typeface="+mj-lt"/>
                <a:ea typeface="Times New Roman"/>
              </a:rPr>
              <a:t>«Рассказе неизвестного человека</a:t>
            </a:r>
            <a:r>
              <a:rPr lang="ru-RU" sz="1400" b="1" dirty="0">
                <a:solidFill>
                  <a:schemeClr val="accent2">
                    <a:lumMod val="50000"/>
                  </a:schemeClr>
                </a:solidFill>
                <a:latin typeface="+mj-lt"/>
                <a:ea typeface="Times New Roman"/>
              </a:rPr>
              <a:t>» (1893) Чехов показывает, как  фортепианная музыка «Времен года» Чайковского вызывает у одного из героев душевный подъем, глубоко скрытые хорошие чувства: «Он (Грузин) сел за рояль, тронул одну клавишу, потом заиграл и тихо запел: “Что день грядущий мне готовит?” – но, по </a:t>
            </a:r>
            <a:r>
              <a:rPr lang="ru-RU" sz="1400" b="1" dirty="0" smtClean="0">
                <a:solidFill>
                  <a:schemeClr val="accent2">
                    <a:lumMod val="50000"/>
                  </a:schemeClr>
                </a:solidFill>
                <a:latin typeface="+mj-lt"/>
                <a:ea typeface="Times New Roman"/>
              </a:rPr>
              <a:t>обыкновению, </a:t>
            </a:r>
            <a:r>
              <a:rPr lang="ru-RU" sz="1400" b="1" dirty="0">
                <a:solidFill>
                  <a:schemeClr val="accent2">
                    <a:lumMod val="50000"/>
                  </a:schemeClr>
                </a:solidFill>
                <a:latin typeface="+mj-lt"/>
                <a:ea typeface="Times New Roman"/>
              </a:rPr>
              <a:t>тотчас же встал и встряхнул </a:t>
            </a:r>
            <a:r>
              <a:rPr lang="ru-RU" sz="1400" b="1" dirty="0" smtClean="0">
                <a:solidFill>
                  <a:schemeClr val="accent2">
                    <a:lumMod val="50000"/>
                  </a:schemeClr>
                </a:solidFill>
                <a:latin typeface="+mj-lt"/>
                <a:ea typeface="Times New Roman"/>
              </a:rPr>
              <a:t>головой.</a:t>
            </a:r>
            <a:r>
              <a:rPr lang="ru-RU" sz="1400" b="1" dirty="0" smtClean="0">
                <a:solidFill>
                  <a:schemeClr val="accent2">
                    <a:lumMod val="50000"/>
                  </a:schemeClr>
                </a:solidFill>
                <a:latin typeface="+mj-lt"/>
              </a:rPr>
              <a:t> </a:t>
            </a:r>
          </a:p>
          <a:p>
            <a:pPr algn="just"/>
            <a:r>
              <a:rPr lang="ru-RU" sz="1400" b="1" dirty="0" smtClean="0">
                <a:solidFill>
                  <a:schemeClr val="accent2">
                    <a:lumMod val="50000"/>
                  </a:schemeClr>
                </a:solidFill>
                <a:latin typeface="+mj-lt"/>
              </a:rPr>
              <a:t>«Сыграйте</a:t>
            </a:r>
            <a:r>
              <a:rPr lang="ru-RU" sz="1400" b="1" dirty="0">
                <a:solidFill>
                  <a:schemeClr val="accent2">
                    <a:lumMod val="50000"/>
                  </a:schemeClr>
                </a:solidFill>
                <a:latin typeface="+mj-lt"/>
              </a:rPr>
              <a:t>, кум, что-нибудь</a:t>
            </a:r>
            <a:r>
              <a:rPr lang="ru-RU" sz="1400" b="1" dirty="0" smtClean="0">
                <a:solidFill>
                  <a:schemeClr val="accent2">
                    <a:lumMod val="50000"/>
                  </a:schemeClr>
                </a:solidFill>
                <a:latin typeface="+mj-lt"/>
              </a:rPr>
              <a:t>”, </a:t>
            </a:r>
            <a:r>
              <a:rPr lang="ru-RU" sz="1400" b="1" dirty="0">
                <a:solidFill>
                  <a:schemeClr val="accent2">
                    <a:lumMod val="50000"/>
                  </a:schemeClr>
                </a:solidFill>
                <a:latin typeface="+mj-lt"/>
              </a:rPr>
              <a:t>– попросила Зинаида Федоровна.</a:t>
            </a:r>
          </a:p>
          <a:p>
            <a:pPr algn="just"/>
            <a:r>
              <a:rPr lang="ru-RU" sz="1400" b="1" dirty="0">
                <a:solidFill>
                  <a:schemeClr val="accent2">
                    <a:lumMod val="50000"/>
                  </a:schemeClr>
                </a:solidFill>
                <a:latin typeface="+mj-lt"/>
              </a:rPr>
              <a:t>“Что же?” – спросил он, пожав плечами. –  “Я уже все перезабыл. Давно бросил</a:t>
            </a:r>
            <a:r>
              <a:rPr lang="ru-RU" sz="1400" b="1" dirty="0" smtClean="0">
                <a:solidFill>
                  <a:schemeClr val="accent2">
                    <a:lumMod val="50000"/>
                  </a:schemeClr>
                </a:solidFill>
                <a:latin typeface="+mj-lt"/>
              </a:rPr>
              <a:t>”.</a:t>
            </a:r>
            <a:r>
              <a:rPr lang="ru-RU" sz="1400" b="1" dirty="0" smtClean="0">
                <a:latin typeface="+mj-lt"/>
              </a:rPr>
              <a:t> </a:t>
            </a:r>
            <a:r>
              <a:rPr lang="ru-RU" sz="1400" b="1" dirty="0">
                <a:solidFill>
                  <a:schemeClr val="accent2">
                    <a:lumMod val="50000"/>
                  </a:schemeClr>
                </a:solidFill>
                <a:latin typeface="+mj-lt"/>
              </a:rPr>
              <a:t>Глядя на потолок, как бы припоминая, он с чудесным выражением сыграл две пьесы Чайковского так тепло, так </a:t>
            </a:r>
            <a:r>
              <a:rPr lang="ru-RU" sz="1400" b="1" dirty="0" smtClean="0">
                <a:solidFill>
                  <a:schemeClr val="accent2">
                    <a:lumMod val="50000"/>
                  </a:schemeClr>
                </a:solidFill>
                <a:latin typeface="+mj-lt"/>
              </a:rPr>
              <a:t>умно.</a:t>
            </a:r>
            <a:endParaRPr lang="ru-RU" sz="1400" b="1" dirty="0">
              <a:solidFill>
                <a:schemeClr val="accent2">
                  <a:lumMod val="50000"/>
                </a:schemeClr>
              </a:solidFill>
              <a:effectLst/>
              <a:latin typeface="+mj-lt"/>
              <a:ea typeface="Times New Roman"/>
            </a:endParaRPr>
          </a:p>
        </p:txBody>
      </p:sp>
      <p:sp>
        <p:nvSpPr>
          <p:cNvPr id="6" name="Прямоугольник 5"/>
          <p:cNvSpPr/>
          <p:nvPr/>
        </p:nvSpPr>
        <p:spPr>
          <a:xfrm>
            <a:off x="357158" y="4526758"/>
            <a:ext cx="8388424" cy="1331134"/>
          </a:xfrm>
          <a:prstGeom prst="rect">
            <a:avLst/>
          </a:prstGeom>
        </p:spPr>
        <p:txBody>
          <a:bodyPr wrap="square">
            <a:spAutoFit/>
          </a:bodyPr>
          <a:lstStyle/>
          <a:p>
            <a:pPr algn="just">
              <a:lnSpc>
                <a:spcPct val="115000"/>
              </a:lnSpc>
              <a:spcAft>
                <a:spcPts val="1000"/>
              </a:spcAft>
            </a:pPr>
            <a:r>
              <a:rPr lang="ru-RU" sz="1400" dirty="0" smtClean="0">
                <a:latin typeface="Calibri" pitchFamily="34" charset="0"/>
                <a:ea typeface="Times New Roman"/>
                <a:cs typeface="Times New Roman"/>
              </a:rPr>
              <a:t>           </a:t>
            </a:r>
            <a:r>
              <a:rPr lang="ru-RU" sz="1400" b="1" dirty="0" smtClean="0">
                <a:solidFill>
                  <a:schemeClr val="accent3">
                    <a:lumMod val="50000"/>
                  </a:schemeClr>
                </a:solidFill>
                <a:latin typeface="Calibri" pitchFamily="34" charset="0"/>
                <a:ea typeface="Times New Roman"/>
                <a:cs typeface="Times New Roman"/>
              </a:rPr>
              <a:t>Можно </a:t>
            </a:r>
            <a:r>
              <a:rPr lang="ru-RU" sz="1400" b="1" dirty="0">
                <a:solidFill>
                  <a:schemeClr val="accent3">
                    <a:lumMod val="50000"/>
                  </a:schemeClr>
                </a:solidFill>
                <a:latin typeface="Calibri" pitchFamily="34" charset="0"/>
                <a:ea typeface="Times New Roman"/>
                <a:cs typeface="Times New Roman"/>
              </a:rPr>
              <a:t>много привести таких примеров. Изредка чеховские герои обращаются и к миниатюрам Чайковского, инструментальным и </a:t>
            </a:r>
            <a:r>
              <a:rPr lang="ru-RU" sz="1400" b="1" dirty="0" smtClean="0">
                <a:solidFill>
                  <a:schemeClr val="accent3">
                    <a:lumMod val="50000"/>
                  </a:schemeClr>
                </a:solidFill>
                <a:latin typeface="Calibri" pitchFamily="34" charset="0"/>
                <a:ea typeface="Times New Roman"/>
                <a:cs typeface="Times New Roman"/>
              </a:rPr>
              <a:t>вокальным.  Можно </a:t>
            </a:r>
            <a:r>
              <a:rPr lang="ru-RU" sz="1400" b="1" dirty="0">
                <a:solidFill>
                  <a:schemeClr val="accent3">
                    <a:lumMod val="50000"/>
                  </a:schemeClr>
                </a:solidFill>
                <a:latin typeface="Calibri" pitchFamily="34" charset="0"/>
                <a:ea typeface="Times New Roman"/>
                <a:cs typeface="Times New Roman"/>
              </a:rPr>
              <a:t>сказать, что отсвет творчества Чайковского, его музыки лежит на сочинениях Чехова, особенно на его пьесах. Они очень музыкальны. Это заметили даже при переводе на иностранные языки. Доказательством может служить мнение Андре Моруа</a:t>
            </a:r>
            <a:r>
              <a:rPr lang="ru-RU" sz="1400" dirty="0">
                <a:latin typeface="Calibri" pitchFamily="34" charset="0"/>
                <a:ea typeface="Times New Roman"/>
                <a:cs typeface="Times New Roman"/>
              </a:rPr>
              <a:t>: </a:t>
            </a:r>
            <a:r>
              <a:rPr lang="ru-RU" sz="1400" b="1" dirty="0">
                <a:solidFill>
                  <a:schemeClr val="accent2">
                    <a:lumMod val="50000"/>
                  </a:schemeClr>
                </a:solidFill>
                <a:latin typeface="Calibri" pitchFamily="34" charset="0"/>
                <a:ea typeface="Times New Roman"/>
                <a:cs typeface="Times New Roman"/>
              </a:rPr>
              <a:t>"Любая пьеса Чехова подобна музыкальному произведению". </a:t>
            </a:r>
            <a:endParaRPr lang="ru-RU" sz="1400" b="1" dirty="0">
              <a:solidFill>
                <a:schemeClr val="accent2">
                  <a:lumMod val="50000"/>
                </a:schemeClr>
              </a:solidFill>
              <a:latin typeface="Calibri" pitchFamily="34" charset="0"/>
              <a:ea typeface="Calibri"/>
              <a:cs typeface="Times New Roman"/>
            </a:endParaRPr>
          </a:p>
        </p:txBody>
      </p:sp>
      <p:pic>
        <p:nvPicPr>
          <p:cNvPr id="2054" name="Picture 6" descr="O:\Кармазина Л.И\6.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tretch>
            <a:fillRect/>
          </a:stretch>
        </p:blipFill>
        <p:spPr bwMode="auto">
          <a:xfrm rot="21136553">
            <a:off x="318971" y="277525"/>
            <a:ext cx="1050925" cy="1628775"/>
          </a:xfrm>
          <a:prstGeom prst="rect">
            <a:avLst/>
          </a:prstGeom>
          <a:noFill/>
          <a:ln>
            <a:solidFill>
              <a:schemeClr val="accent6">
                <a:lumMod val="50000"/>
              </a:schemeClr>
            </a:solidFill>
          </a:ln>
          <a:effectLst>
            <a:innerShdw blurRad="63500" dist="50800" dir="10800000">
              <a:prstClr val="black">
                <a:alpha val="50000"/>
              </a:prstClr>
            </a:innerShdw>
          </a:effectLst>
        </p:spPr>
      </p:pic>
      <p:pic>
        <p:nvPicPr>
          <p:cNvPr id="1027" name="Picture 3" descr="O:\Кармазина Л.И\5.jpg"/>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bwMode="auto">
          <a:xfrm rot="405070">
            <a:off x="7244811" y="1772803"/>
            <a:ext cx="1097324" cy="1783767"/>
          </a:xfrm>
          <a:prstGeom prst="rect">
            <a:avLst/>
          </a:prstGeom>
          <a:noFill/>
          <a:ln>
            <a:solidFill>
              <a:schemeClr val="accent4">
                <a:lumMod val="50000"/>
              </a:schemeClr>
            </a:solidFill>
          </a:ln>
          <a:effectLst>
            <a:innerShdw blurRad="63500" dist="50800" dir="10800000">
              <a:prstClr val="black">
                <a:alpha val="50000"/>
              </a:prstClr>
            </a:innerShdw>
          </a:effectLst>
        </p:spPr>
      </p:pic>
      <p:sp>
        <p:nvSpPr>
          <p:cNvPr id="6145" name="Rectangle 1"/>
          <p:cNvSpPr>
            <a:spLocks noChangeArrowheads="1"/>
          </p:cNvSpPr>
          <p:nvPr/>
        </p:nvSpPr>
        <p:spPr bwMode="auto">
          <a:xfrm>
            <a:off x="1428728" y="285728"/>
            <a:ext cx="1071570"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mj-lt"/>
                <a:ea typeface="Calibri" pitchFamily="34" charset="0"/>
                <a:cs typeface="Times New Roman" pitchFamily="18" charset="0"/>
              </a:rPr>
              <a:t>   Чехов, А.П. Моя жизнь : [повесть] /Антон Чехов // Повести  / А.П.Чехов ; [</a:t>
            </a:r>
            <a:r>
              <a:rPr kumimoji="0" lang="ru-RU" sz="900" b="1" i="0" u="none" strike="noStrike" cap="none" normalizeH="0" baseline="0" dirty="0" err="1" smtClean="0">
                <a:ln>
                  <a:noFill/>
                </a:ln>
                <a:solidFill>
                  <a:schemeClr val="tx1"/>
                </a:solidFill>
                <a:effectLst/>
                <a:latin typeface="+mj-lt"/>
                <a:ea typeface="Calibri" pitchFamily="34" charset="0"/>
                <a:cs typeface="Times New Roman" pitchFamily="18" charset="0"/>
              </a:rPr>
              <a:t>худож</a:t>
            </a:r>
            <a:r>
              <a:rPr kumimoji="0" lang="ru-RU" sz="900" b="1" i="0" u="none" strike="noStrike" cap="none" normalizeH="0" baseline="0" dirty="0" smtClean="0">
                <a:ln>
                  <a:noFill/>
                </a:ln>
                <a:solidFill>
                  <a:schemeClr val="tx1"/>
                </a:solidFill>
                <a:effectLst/>
                <a:latin typeface="+mj-lt"/>
                <a:ea typeface="Calibri" pitchFamily="34" charset="0"/>
                <a:cs typeface="Times New Roman" pitchFamily="18" charset="0"/>
              </a:rPr>
              <a:t>. С.Бочаров] . – М. : </a:t>
            </a:r>
            <a:r>
              <a:rPr kumimoji="0" lang="ru-RU" sz="900" b="1" i="0" u="none" strike="noStrike" cap="none" normalizeH="0" baseline="0" dirty="0" err="1" smtClean="0">
                <a:ln>
                  <a:noFill/>
                </a:ln>
                <a:solidFill>
                  <a:schemeClr val="tx1"/>
                </a:solidFill>
                <a:effectLst/>
                <a:latin typeface="+mj-lt"/>
                <a:ea typeface="Calibri" pitchFamily="34" charset="0"/>
                <a:cs typeface="Times New Roman" pitchFamily="18" charset="0"/>
              </a:rPr>
              <a:t>Худож</a:t>
            </a:r>
            <a:r>
              <a:rPr kumimoji="0" lang="ru-RU" sz="900" b="1" i="0" u="none" strike="noStrike" cap="none" normalizeH="0" baseline="0" dirty="0" smtClean="0">
                <a:ln>
                  <a:noFill/>
                </a:ln>
                <a:solidFill>
                  <a:schemeClr val="tx1"/>
                </a:solidFill>
                <a:effectLst/>
                <a:latin typeface="+mj-lt"/>
                <a:ea typeface="Calibri" pitchFamily="34" charset="0"/>
                <a:cs typeface="Times New Roman" pitchFamily="18" charset="0"/>
              </a:rPr>
              <a:t>. лит., 1968. – С.330-414. </a:t>
            </a:r>
            <a:endParaRPr kumimoji="0" lang="ru-RU" sz="9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146" name="Rectangle 2"/>
          <p:cNvSpPr>
            <a:spLocks noChangeArrowheads="1"/>
          </p:cNvSpPr>
          <p:nvPr/>
        </p:nvSpPr>
        <p:spPr bwMode="auto">
          <a:xfrm>
            <a:off x="6643702" y="3643314"/>
            <a:ext cx="235745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Calibri" pitchFamily="34" charset="0"/>
                <a:cs typeface="Times New Roman" pitchFamily="18" charset="0"/>
              </a:rPr>
              <a:t>    Чехов, А.П. Рассказ неизвестного человека  : [повесть] / Антон Чехов // О любви : рассказы и повести / А. П.Чехов ;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сост</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вступ. статья и примеч. В. Лысенко ; ил.  А.Захарченко]. – М. : Сов. Россия, 1991. – С.150-220</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699862135"/>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818"/>
            <a:ext cx="9144000" cy="6858000"/>
          </a:xfrm>
          <a:prstGeom prst="rect">
            <a:avLst/>
          </a:prstGeom>
          <a:noFill/>
        </p:spPr>
      </p:pic>
      <p:sp>
        <p:nvSpPr>
          <p:cNvPr id="3" name="Прямоугольник 2"/>
          <p:cNvSpPr/>
          <p:nvPr/>
        </p:nvSpPr>
        <p:spPr>
          <a:xfrm>
            <a:off x="899592" y="526923"/>
            <a:ext cx="7344816" cy="1390381"/>
          </a:xfrm>
          <a:prstGeom prst="rect">
            <a:avLst/>
          </a:prstGeom>
        </p:spPr>
        <p:txBody>
          <a:bodyPr wrap="square">
            <a:spAutoFit/>
          </a:bodyPr>
          <a:lstStyle/>
          <a:p>
            <a:pPr algn="just">
              <a:lnSpc>
                <a:spcPts val="1600"/>
              </a:lnSpc>
              <a:spcBef>
                <a:spcPts val="450"/>
              </a:spcBef>
              <a:spcAft>
                <a:spcPts val="0"/>
              </a:spcAft>
            </a:pPr>
            <a:r>
              <a:rPr lang="ru-RU" sz="1400" dirty="0" smtClean="0">
                <a:solidFill>
                  <a:srgbClr val="444444"/>
                </a:solidFill>
                <a:latin typeface="+mj-lt"/>
                <a:ea typeface="Times New Roman"/>
              </a:rPr>
              <a:t>               </a:t>
            </a:r>
            <a:r>
              <a:rPr lang="ru-RU" sz="1400" b="1" dirty="0" smtClean="0">
                <a:solidFill>
                  <a:schemeClr val="accent3">
                    <a:lumMod val="50000"/>
                  </a:schemeClr>
                </a:solidFill>
                <a:latin typeface="+mj-lt"/>
                <a:ea typeface="Times New Roman"/>
              </a:rPr>
              <a:t>Музыка </a:t>
            </a:r>
            <a:r>
              <a:rPr lang="ru-RU" sz="1400" b="1" dirty="0">
                <a:solidFill>
                  <a:schemeClr val="accent3">
                    <a:lumMod val="50000"/>
                  </a:schemeClr>
                </a:solidFill>
                <a:latin typeface="+mj-lt"/>
                <a:ea typeface="Times New Roman"/>
              </a:rPr>
              <a:t>Чайковского имеет общие эмоциональные истоки с поэтической речью произведений Чехова. И, пользуясь крылатым выражением, можно сказать, что </a:t>
            </a:r>
            <a:r>
              <a:rPr lang="ru-RU" sz="1400" b="1" dirty="0">
                <a:solidFill>
                  <a:schemeClr val="accent2">
                    <a:lumMod val="50000"/>
                  </a:schemeClr>
                </a:solidFill>
                <a:latin typeface="+mj-lt"/>
                <a:ea typeface="Times New Roman"/>
              </a:rPr>
              <a:t>если у Чайковского музыка говорит, то у Чехова слово поет.</a:t>
            </a:r>
          </a:p>
          <a:p>
            <a:pPr algn="just">
              <a:lnSpc>
                <a:spcPts val="1600"/>
              </a:lnSpc>
              <a:spcBef>
                <a:spcPts val="450"/>
              </a:spcBef>
              <a:spcAft>
                <a:spcPts val="0"/>
              </a:spcAft>
            </a:pPr>
            <a:r>
              <a:rPr lang="ru-RU" sz="1400" b="1" dirty="0">
                <a:solidFill>
                  <a:schemeClr val="accent3">
                    <a:lumMod val="50000"/>
                  </a:schemeClr>
                </a:solidFill>
                <a:latin typeface="+mj-lt"/>
                <a:ea typeface="Times New Roman"/>
              </a:rPr>
              <a:t>Чехов, как и Чайковский, стремится и – для своих героев тоже – к жизни чистой и осмысленной, разумной и справедливой. Оба этих человека боролись против того, что мешает человеку быть счастливым</a:t>
            </a:r>
            <a:r>
              <a:rPr lang="ru-RU" b="1" dirty="0">
                <a:solidFill>
                  <a:schemeClr val="accent3">
                    <a:lumMod val="50000"/>
                  </a:schemeClr>
                </a:solidFill>
                <a:latin typeface="+mj-lt"/>
                <a:ea typeface="Times New Roman"/>
              </a:rPr>
              <a:t>.  </a:t>
            </a:r>
            <a:r>
              <a:rPr lang="ru-RU" dirty="0">
                <a:solidFill>
                  <a:srgbClr val="444444"/>
                </a:solidFill>
                <a:latin typeface="Times New Roman"/>
                <a:ea typeface="Times New Roman"/>
              </a:rPr>
              <a:t>          </a:t>
            </a:r>
            <a:endParaRPr lang="ru-RU" sz="1600" dirty="0">
              <a:effectLst/>
              <a:latin typeface="Times New Roman"/>
              <a:ea typeface="Times New Roman"/>
            </a:endParaRPr>
          </a:p>
        </p:txBody>
      </p:sp>
      <p:pic>
        <p:nvPicPr>
          <p:cNvPr id="1026" name="Picture 2" descr="C:\Users\1234\Desktop\чехов фото\10007107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01305">
            <a:off x="475444" y="2285366"/>
            <a:ext cx="1104463" cy="171678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28662" y="5000636"/>
            <a:ext cx="7344816" cy="830997"/>
          </a:xfrm>
          <a:prstGeom prst="rect">
            <a:avLst/>
          </a:prstGeom>
        </p:spPr>
        <p:txBody>
          <a:bodyPr wrap="square">
            <a:spAutoFit/>
          </a:bodyPr>
          <a:lstStyle/>
          <a:p>
            <a:pPr algn="just"/>
            <a:r>
              <a:rPr lang="ru-RU" sz="1600" b="1" dirty="0" smtClean="0">
                <a:solidFill>
                  <a:schemeClr val="accent2">
                    <a:lumMod val="50000"/>
                  </a:schemeClr>
                </a:solidFill>
              </a:rPr>
              <a:t>        Музыка </a:t>
            </a:r>
            <a:r>
              <a:rPr lang="ru-RU" sz="1600" b="1" dirty="0">
                <a:solidFill>
                  <a:schemeClr val="accent2">
                    <a:lumMod val="50000"/>
                  </a:schemeClr>
                </a:solidFill>
              </a:rPr>
              <a:t>Чайковского духовно питала Чехова, давала ему творческие импульсы, была необходимой частью той художественной атмосферы, в которой созревал и жил гений </a:t>
            </a:r>
            <a:r>
              <a:rPr lang="ru-RU" sz="1600" b="1" dirty="0" smtClean="0">
                <a:solidFill>
                  <a:schemeClr val="accent2">
                    <a:lumMod val="50000"/>
                  </a:schemeClr>
                </a:solidFill>
              </a:rPr>
              <a:t>Чехова.</a:t>
            </a:r>
            <a:endParaRPr lang="ru-RU" sz="1600" b="1" dirty="0">
              <a:solidFill>
                <a:schemeClr val="accent2">
                  <a:lumMod val="50000"/>
                </a:schemeClr>
              </a:solidFill>
            </a:endParaRPr>
          </a:p>
        </p:txBody>
      </p:sp>
      <p:pic>
        <p:nvPicPr>
          <p:cNvPr id="4" name="Picture 2" descr="C:\Documents and Settings\Кармазина.TBC\Рабочий стол\Новая папка\31be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46838">
            <a:off x="6939032" y="2049019"/>
            <a:ext cx="1052520" cy="1661874"/>
          </a:xfrm>
          <a:prstGeom prst="rect">
            <a:avLst/>
          </a:prstGeom>
          <a:noFill/>
          <a:effectLst>
            <a:outerShdw blurRad="50800" dist="38100" algn="l" rotWithShape="0">
              <a:prstClr val="black">
                <a:alpha val="40000"/>
              </a:prstClr>
            </a:outerShdw>
          </a:effectLst>
        </p:spPr>
      </p:pic>
      <p:pic>
        <p:nvPicPr>
          <p:cNvPr id="10" name="Picture 2" descr="C:\Users\1234\Desktop\чехов фото\100325713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7752" y="2571744"/>
            <a:ext cx="1010628" cy="153457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Рисунок 10" descr="7411023-1003568396.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8860" y="2000240"/>
            <a:ext cx="1500198" cy="1500198"/>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2285984" y="3643314"/>
            <a:ext cx="2428892" cy="784830"/>
          </a:xfrm>
          <a:prstGeom prst="rect">
            <a:avLst/>
          </a:prstGeom>
        </p:spPr>
        <p:txBody>
          <a:bodyPr wrap="square">
            <a:spAutoFit/>
          </a:bodyPr>
          <a:lstStyle/>
          <a:p>
            <a:r>
              <a:rPr lang="ru-RU" sz="900" b="1" dirty="0" smtClean="0">
                <a:solidFill>
                  <a:schemeClr val="bg2">
                    <a:lumMod val="10000"/>
                  </a:schemeClr>
                </a:solidFill>
                <a:cs typeface="Times New Roman" pitchFamily="18" charset="0"/>
              </a:rPr>
              <a:t>         Чайковский, П. И. Великие композиторы.  Петр Ильич Чайковский </a:t>
            </a:r>
            <a:r>
              <a:rPr lang="en-US" sz="900" b="1" dirty="0" smtClean="0">
                <a:solidFill>
                  <a:schemeClr val="bg2">
                    <a:lumMod val="10000"/>
                  </a:schemeClr>
                </a:solidFill>
                <a:cs typeface="Times New Roman" pitchFamily="18" charset="0"/>
              </a:rPr>
              <a:t>[</a:t>
            </a:r>
            <a:r>
              <a:rPr lang="ru-RU" sz="900" b="1" dirty="0" smtClean="0">
                <a:solidFill>
                  <a:schemeClr val="bg2">
                    <a:lumMod val="10000"/>
                  </a:schemeClr>
                </a:solidFill>
                <a:cs typeface="Times New Roman" pitchFamily="18" charset="0"/>
              </a:rPr>
              <a:t>Звукозапись</a:t>
            </a:r>
            <a:r>
              <a:rPr lang="en-US" sz="900" b="1" dirty="0" smtClean="0">
                <a:solidFill>
                  <a:schemeClr val="bg2">
                    <a:lumMod val="10000"/>
                  </a:schemeClr>
                </a:solidFill>
                <a:cs typeface="Times New Roman" pitchFamily="18" charset="0"/>
              </a:rPr>
              <a:t>]</a:t>
            </a:r>
            <a:r>
              <a:rPr lang="ru-RU" sz="900" b="1" dirty="0" smtClean="0">
                <a:solidFill>
                  <a:schemeClr val="bg2">
                    <a:lumMod val="10000"/>
                  </a:schemeClr>
                </a:solidFill>
                <a:cs typeface="Times New Roman" pitchFamily="18" charset="0"/>
              </a:rPr>
              <a:t> : музыкальный сборник. – М. : </a:t>
            </a:r>
            <a:r>
              <a:rPr lang="ru-RU" sz="900" b="1" dirty="0" err="1" smtClean="0">
                <a:solidFill>
                  <a:schemeClr val="bg2">
                    <a:lumMod val="10000"/>
                  </a:schemeClr>
                </a:solidFill>
                <a:cs typeface="Times New Roman" pitchFamily="18" charset="0"/>
              </a:rPr>
              <a:t>Ардис</a:t>
            </a:r>
            <a:r>
              <a:rPr lang="ru-RU" sz="900" b="1" dirty="0" smtClean="0">
                <a:solidFill>
                  <a:schemeClr val="bg2">
                    <a:lumMod val="10000"/>
                  </a:schemeClr>
                </a:solidFill>
                <a:cs typeface="Times New Roman" pitchFamily="18" charset="0"/>
              </a:rPr>
              <a:t>, 2011. – 1 </a:t>
            </a:r>
            <a:r>
              <a:rPr lang="ru-RU" sz="900" b="1" dirty="0" err="1" smtClean="0">
                <a:solidFill>
                  <a:schemeClr val="bg2">
                    <a:lumMod val="10000"/>
                  </a:schemeClr>
                </a:solidFill>
                <a:cs typeface="Times New Roman" pitchFamily="18" charset="0"/>
              </a:rPr>
              <a:t>зв</a:t>
            </a:r>
            <a:r>
              <a:rPr lang="ru-RU" sz="900" b="1" dirty="0" smtClean="0">
                <a:solidFill>
                  <a:schemeClr val="bg2">
                    <a:lumMod val="10000"/>
                  </a:schemeClr>
                </a:solidFill>
                <a:cs typeface="Times New Roman" pitchFamily="18" charset="0"/>
              </a:rPr>
              <a:t>. диск </a:t>
            </a:r>
            <a:r>
              <a:rPr lang="en-US" sz="900" b="1" dirty="0" smtClean="0">
                <a:solidFill>
                  <a:schemeClr val="bg2">
                    <a:lumMod val="10000"/>
                  </a:schemeClr>
                </a:solidFill>
                <a:cs typeface="Times New Roman" pitchFamily="18" charset="0"/>
              </a:rPr>
              <a:t>(</a:t>
            </a:r>
            <a:r>
              <a:rPr lang="ru-RU" sz="900" b="1" dirty="0" smtClean="0">
                <a:solidFill>
                  <a:schemeClr val="bg2">
                    <a:lumMod val="10000"/>
                  </a:schemeClr>
                </a:solidFill>
                <a:cs typeface="Times New Roman" pitchFamily="18" charset="0"/>
              </a:rPr>
              <a:t>С</a:t>
            </a:r>
            <a:r>
              <a:rPr lang="en-US" sz="900" b="1" dirty="0" smtClean="0">
                <a:solidFill>
                  <a:schemeClr val="bg2">
                    <a:lumMod val="10000"/>
                  </a:schemeClr>
                </a:solidFill>
                <a:cs typeface="Times New Roman" pitchFamily="18" charset="0"/>
              </a:rPr>
              <a:t>D)</a:t>
            </a:r>
            <a:r>
              <a:rPr lang="ru-RU" sz="900" b="1" dirty="0" smtClean="0">
                <a:solidFill>
                  <a:schemeClr val="bg2">
                    <a:lumMod val="10000"/>
                  </a:schemeClr>
                </a:solidFill>
                <a:cs typeface="Times New Roman" pitchFamily="18" charset="0"/>
              </a:rPr>
              <a:t>. - (Музыка на все времена)</a:t>
            </a:r>
            <a:endParaRPr lang="ru-RU" sz="900" b="1" dirty="0">
              <a:solidFill>
                <a:schemeClr val="bg2">
                  <a:lumMod val="10000"/>
                </a:schemeClr>
              </a:solidFill>
              <a:cs typeface="Times New Roman" pitchFamily="18" charset="0"/>
            </a:endParaRPr>
          </a:p>
        </p:txBody>
      </p:sp>
      <p:sp>
        <p:nvSpPr>
          <p:cNvPr id="5121" name="Rectangle 1"/>
          <p:cNvSpPr>
            <a:spLocks noChangeArrowheads="1"/>
          </p:cNvSpPr>
          <p:nvPr/>
        </p:nvSpPr>
        <p:spPr bwMode="auto">
          <a:xfrm>
            <a:off x="4429124" y="4286256"/>
            <a:ext cx="242889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900" b="1" i="0" u="none" strike="noStrike" cap="none" normalizeH="0" baseline="0" dirty="0" smtClean="0">
                <a:ln>
                  <a:noFill/>
                </a:ln>
                <a:solidFill>
                  <a:schemeClr val="tx1"/>
                </a:solidFill>
                <a:effectLst/>
                <a:ea typeface="Calibri" pitchFamily="34" charset="0"/>
                <a:cs typeface="Times New Roman" pitchFamily="18" charset="0"/>
              </a:rPr>
              <a:t>      Третьякова Л.С. Русская музыка  </a:t>
            </a:r>
            <a:r>
              <a:rPr kumimoji="0" lang="en-US" sz="900" b="1" i="0" u="none" strike="noStrike" cap="none" normalizeH="0" baseline="0" dirty="0" smtClean="0">
                <a:ln>
                  <a:noFill/>
                </a:ln>
                <a:solidFill>
                  <a:schemeClr val="tx1"/>
                </a:solidFill>
                <a:effectLst/>
                <a:ea typeface="Calibri" pitchFamily="34" charset="0"/>
                <a:cs typeface="Times New Roman" pitchFamily="18" charset="0"/>
              </a:rPr>
              <a:t>XIX</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века : кн. для учащихся ст. классов / Лилия Третьякова.  -  Изд.2-е,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испр</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и  доп. – М. : Просвещение, 1982. – 207с. : ил.</a:t>
            </a:r>
            <a:endParaRPr kumimoji="0" lang="ru-RU" sz="900" b="1" i="0" u="none" strike="noStrike" cap="none" normalizeH="0" baseline="0" dirty="0" smtClean="0">
              <a:ln>
                <a:noFill/>
              </a:ln>
              <a:solidFill>
                <a:schemeClr val="tx1"/>
              </a:solidFill>
              <a:effectLst/>
            </a:endParaRPr>
          </a:p>
        </p:txBody>
      </p:sp>
      <p:sp>
        <p:nvSpPr>
          <p:cNvPr id="5" name="Rectangle 1"/>
          <p:cNvSpPr>
            <a:spLocks noChangeArrowheads="1"/>
          </p:cNvSpPr>
          <p:nvPr/>
        </p:nvSpPr>
        <p:spPr bwMode="auto">
          <a:xfrm>
            <a:off x="142844" y="4214818"/>
            <a:ext cx="1857388"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9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900" b="1" i="0" u="none" strike="noStrike" cap="none" normalizeH="0" baseline="0" dirty="0" err="1" smtClean="0">
                <a:ln>
                  <a:noFill/>
                </a:ln>
                <a:solidFill>
                  <a:schemeClr val="tx1"/>
                </a:solidFill>
                <a:effectLst/>
                <a:latin typeface="+mj-lt"/>
                <a:ea typeface="Calibri" pitchFamily="34" charset="0"/>
                <a:cs typeface="Times New Roman" pitchFamily="18" charset="0"/>
              </a:rPr>
              <a:t>Альшванг</a:t>
            </a:r>
            <a:r>
              <a:rPr kumimoji="0" lang="ru-RU" sz="900" b="1" i="0" u="none" strike="noStrike" cap="none" normalizeH="0" baseline="0" dirty="0" smtClean="0">
                <a:ln>
                  <a:noFill/>
                </a:ln>
                <a:solidFill>
                  <a:schemeClr val="tx1"/>
                </a:solidFill>
                <a:effectLst/>
                <a:latin typeface="+mj-lt"/>
                <a:ea typeface="Calibri" pitchFamily="34" charset="0"/>
                <a:cs typeface="Times New Roman" pitchFamily="18" charset="0"/>
              </a:rPr>
              <a:t>, А. П.И.Чайковский / </a:t>
            </a:r>
            <a:r>
              <a:rPr kumimoji="0" lang="ru-RU" sz="900" b="1" i="0" u="none" strike="noStrike" cap="none" normalizeH="0" baseline="0" dirty="0" err="1" smtClean="0">
                <a:ln>
                  <a:noFill/>
                </a:ln>
                <a:solidFill>
                  <a:schemeClr val="tx1"/>
                </a:solidFill>
                <a:effectLst/>
                <a:latin typeface="+mj-lt"/>
                <a:ea typeface="Calibri" pitchFamily="34" charset="0"/>
                <a:cs typeface="Times New Roman" pitchFamily="18" charset="0"/>
              </a:rPr>
              <a:t>А.Альшванг</a:t>
            </a:r>
            <a:r>
              <a:rPr kumimoji="0" lang="ru-RU" sz="900" b="1" i="0" u="none" strike="noStrike" cap="none" normalizeH="0" baseline="0" dirty="0" smtClean="0">
                <a:ln>
                  <a:noFill/>
                </a:ln>
                <a:solidFill>
                  <a:schemeClr val="tx1"/>
                </a:solidFill>
                <a:effectLst/>
                <a:latin typeface="+mj-lt"/>
                <a:ea typeface="Calibri" pitchFamily="34" charset="0"/>
                <a:cs typeface="Times New Roman" pitchFamily="18" charset="0"/>
              </a:rPr>
              <a:t>. –  Изд.2-е. - М. : Музыка, 1967. – 927с. </a:t>
            </a:r>
            <a:endParaRPr kumimoji="0" lang="ru-RU" sz="900" b="1" i="0" u="none" strike="noStrike" cap="none" normalizeH="0" baseline="0" dirty="0" smtClean="0">
              <a:ln>
                <a:noFill/>
              </a:ln>
              <a:solidFill>
                <a:schemeClr val="tx1"/>
              </a:solidFill>
              <a:effectLst/>
              <a:latin typeface="+mj-lt"/>
            </a:endParaRPr>
          </a:p>
        </p:txBody>
      </p:sp>
      <p:sp>
        <p:nvSpPr>
          <p:cNvPr id="13" name="Прямоугольник 12"/>
          <p:cNvSpPr/>
          <p:nvPr/>
        </p:nvSpPr>
        <p:spPr>
          <a:xfrm>
            <a:off x="6429388" y="3857628"/>
            <a:ext cx="2571736" cy="369332"/>
          </a:xfrm>
          <a:prstGeom prst="rect">
            <a:avLst/>
          </a:prstGeom>
        </p:spPr>
        <p:txBody>
          <a:bodyPr wrap="square">
            <a:spAutoFit/>
          </a:bodyPr>
          <a:lstStyle/>
          <a:p>
            <a:r>
              <a:rPr lang="ru-RU" sz="900" b="1" dirty="0" smtClean="0"/>
              <a:t>      Никитин, Б.С. Чайковский. Старое и новое / Б.Никитин. – М. : Знание, 1990. – 208с.</a:t>
            </a:r>
            <a:endParaRPr lang="ru-RU" sz="900" b="1" dirty="0"/>
          </a:p>
        </p:txBody>
      </p:sp>
    </p:spTree>
    <p:extLst>
      <p:ext uri="{BB962C8B-B14F-4D97-AF65-F5344CB8AC3E}">
        <p14:creationId xmlns:p14="http://schemas.microsoft.com/office/powerpoint/2010/main" val="1716636549"/>
      </p:ext>
    </p:extLst>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428596" y="285729"/>
            <a:ext cx="7929618" cy="2154436"/>
          </a:xfrm>
          <a:prstGeom prst="rect">
            <a:avLst/>
          </a:prstGeom>
        </p:spPr>
        <p:txBody>
          <a:bodyPr wrap="square">
            <a:spAutoFit/>
          </a:bodyPr>
          <a:lstStyle/>
          <a:p>
            <a:pPr algn="ctr"/>
            <a:r>
              <a:rPr lang="ru-RU" sz="2400" b="1" dirty="0" smtClean="0">
                <a:solidFill>
                  <a:schemeClr val="accent3">
                    <a:lumMod val="50000"/>
                  </a:schemeClr>
                </a:solidFill>
                <a:latin typeface="Calibri" pitchFamily="34" charset="0"/>
              </a:rPr>
              <a:t> Уважаемые читатели!</a:t>
            </a:r>
          </a:p>
          <a:p>
            <a:pPr algn="ctr"/>
            <a:endParaRPr lang="ru-RU" sz="2000" b="1" dirty="0" smtClean="0">
              <a:solidFill>
                <a:schemeClr val="accent3">
                  <a:lumMod val="50000"/>
                </a:schemeClr>
              </a:solidFill>
              <a:latin typeface="Calibri" pitchFamily="34" charset="0"/>
            </a:endParaRPr>
          </a:p>
          <a:p>
            <a:pPr algn="ctr"/>
            <a:r>
              <a:rPr lang="ru-RU" b="1" dirty="0" smtClean="0">
                <a:solidFill>
                  <a:schemeClr val="accent3">
                    <a:lumMod val="50000"/>
                  </a:schemeClr>
                </a:solidFill>
                <a:latin typeface="Calibri" pitchFamily="34" charset="0"/>
              </a:rPr>
              <a:t>	</a:t>
            </a:r>
            <a:r>
              <a:rPr lang="ru-RU" b="1" dirty="0" smtClean="0">
                <a:solidFill>
                  <a:schemeClr val="accent2">
                    <a:lumMod val="50000"/>
                  </a:schemeClr>
                </a:solidFill>
                <a:latin typeface="+mj-lt"/>
                <a:cs typeface="Tahoma" pitchFamily="34" charset="0"/>
              </a:rPr>
              <a:t>В 2015 году исполняется 155 лет со дня рождения  А.П. Чехова и </a:t>
            </a:r>
          </a:p>
          <a:p>
            <a:pPr algn="ctr"/>
            <a:r>
              <a:rPr lang="ru-RU" b="1" dirty="0" smtClean="0">
                <a:solidFill>
                  <a:schemeClr val="accent2">
                    <a:lumMod val="50000"/>
                  </a:schemeClr>
                </a:solidFill>
                <a:latin typeface="+mj-lt"/>
                <a:cs typeface="Tahoma" pitchFamily="34" charset="0"/>
              </a:rPr>
              <a:t>175 лет со дня рождения П.И.Чайковского. Имена Чехова и Чайковского ставились рядом еще при жизни писателя.  Кратковременные дружественные отношения этих гениев являются одной из интереснейших страниц истории нашего искусства.</a:t>
            </a:r>
            <a:endParaRPr lang="ru-RU" b="1" dirty="0">
              <a:solidFill>
                <a:schemeClr val="accent2">
                  <a:lumMod val="50000"/>
                </a:schemeClr>
              </a:solidFill>
              <a:latin typeface="+mj-lt"/>
              <a:cs typeface="Tahoma" pitchFamily="34" charset="0"/>
            </a:endParaRPr>
          </a:p>
        </p:txBody>
      </p:sp>
      <p:sp>
        <p:nvSpPr>
          <p:cNvPr id="6" name="Прямоугольник 5"/>
          <p:cNvSpPr/>
          <p:nvPr/>
        </p:nvSpPr>
        <p:spPr>
          <a:xfrm>
            <a:off x="571472" y="2714620"/>
            <a:ext cx="8001056" cy="1477328"/>
          </a:xfrm>
          <a:prstGeom prst="rect">
            <a:avLst/>
          </a:prstGeom>
        </p:spPr>
        <p:txBody>
          <a:bodyPr wrap="square">
            <a:spAutoFit/>
          </a:bodyPr>
          <a:lstStyle/>
          <a:p>
            <a:pPr algn="ctr"/>
            <a:r>
              <a:rPr lang="ru-RU" b="1" dirty="0" smtClean="0">
                <a:solidFill>
                  <a:schemeClr val="accent3">
                    <a:lumMod val="50000"/>
                  </a:schemeClr>
                </a:solidFill>
                <a:latin typeface="Calibri" pitchFamily="34" charset="0"/>
              </a:rPr>
              <a:t>Предлагаем вашему вниманию виртуальную выставку, </a:t>
            </a:r>
          </a:p>
          <a:p>
            <a:pPr algn="ctr"/>
            <a:r>
              <a:rPr lang="ru-RU" b="1" dirty="0" smtClean="0">
                <a:solidFill>
                  <a:schemeClr val="accent3">
                    <a:lumMod val="50000"/>
                  </a:schemeClr>
                </a:solidFill>
                <a:latin typeface="Calibri" pitchFamily="34" charset="0"/>
              </a:rPr>
              <a:t> которая расскажет  о встрече и  переписке  А.П. Чехова и  П.И.Чайковского. Выставка состоит из следующих разделов:</a:t>
            </a:r>
          </a:p>
          <a:p>
            <a:pPr algn="ctr"/>
            <a:endParaRPr lang="ru-RU" b="1" dirty="0" smtClean="0">
              <a:solidFill>
                <a:schemeClr val="accent3">
                  <a:lumMod val="50000"/>
                </a:schemeClr>
              </a:solidFill>
              <a:latin typeface="Calibri" pitchFamily="34" charset="0"/>
            </a:endParaRPr>
          </a:p>
          <a:p>
            <a:pPr algn="ctr"/>
            <a:endParaRPr lang="ru-RU" b="1" dirty="0">
              <a:solidFill>
                <a:schemeClr val="accent3">
                  <a:lumMod val="50000"/>
                </a:schemeClr>
              </a:solidFill>
              <a:latin typeface="Calibri" pitchFamily="34" charset="0"/>
            </a:endParaRPr>
          </a:p>
        </p:txBody>
      </p:sp>
      <p:sp>
        <p:nvSpPr>
          <p:cNvPr id="5" name="Прямоугольник 4"/>
          <p:cNvSpPr/>
          <p:nvPr/>
        </p:nvSpPr>
        <p:spPr>
          <a:xfrm>
            <a:off x="1785918" y="3500438"/>
            <a:ext cx="6429420" cy="1477328"/>
          </a:xfrm>
          <a:prstGeom prst="rect">
            <a:avLst/>
          </a:prstGeom>
        </p:spPr>
        <p:txBody>
          <a:bodyPr wrap="square">
            <a:spAutoFit/>
          </a:bodyPr>
          <a:lstStyle/>
          <a:p>
            <a:endParaRPr lang="ru-RU" dirty="0" smtClean="0"/>
          </a:p>
          <a:p>
            <a:pPr lvl="0"/>
            <a:r>
              <a:rPr lang="ru-RU" b="1" dirty="0" smtClean="0">
                <a:solidFill>
                  <a:schemeClr val="accent2">
                    <a:lumMod val="50000"/>
                  </a:schemeClr>
                </a:solidFill>
                <a:latin typeface="Calibri" pitchFamily="34" charset="0"/>
                <a:hlinkClick r:id="rId3" action="ppaction://hlinksldjump"/>
              </a:rPr>
              <a:t>  1.Музыкальные впечатления детства и юности А.П.Чехова.</a:t>
            </a:r>
            <a:endParaRPr lang="ru-RU" b="1" dirty="0" smtClean="0">
              <a:solidFill>
                <a:schemeClr val="accent2">
                  <a:lumMod val="50000"/>
                </a:schemeClr>
              </a:solidFill>
              <a:latin typeface="Calibri" pitchFamily="34" charset="0"/>
            </a:endParaRPr>
          </a:p>
          <a:p>
            <a:pPr lvl="0"/>
            <a:r>
              <a:rPr lang="ru-RU" b="1" dirty="0" smtClean="0">
                <a:solidFill>
                  <a:schemeClr val="accent2">
                    <a:lumMod val="50000"/>
                  </a:schemeClr>
                </a:solidFill>
                <a:latin typeface="Calibri" pitchFamily="34" charset="0"/>
                <a:hlinkClick r:id="rId4" action="ppaction://hlinksldjump"/>
              </a:rPr>
              <a:t>  2.Музыка в жизни А.П. Чехова.</a:t>
            </a:r>
            <a:endParaRPr lang="ru-RU" b="1" dirty="0" smtClean="0">
              <a:solidFill>
                <a:schemeClr val="accent2">
                  <a:lumMod val="50000"/>
                </a:schemeClr>
              </a:solidFill>
              <a:latin typeface="Calibri" pitchFamily="34" charset="0"/>
            </a:endParaRPr>
          </a:p>
          <a:p>
            <a:pPr lvl="0"/>
            <a:r>
              <a:rPr lang="ru-RU" b="1" dirty="0" smtClean="0">
                <a:solidFill>
                  <a:schemeClr val="accent2">
                    <a:lumMod val="50000"/>
                  </a:schemeClr>
                </a:solidFill>
                <a:latin typeface="Calibri" pitchFamily="34" charset="0"/>
                <a:hlinkClick r:id="rId5" action="ppaction://hlinksldjump"/>
              </a:rPr>
              <a:t>  3.Встреча и переписка с П.И.Чайковским.</a:t>
            </a:r>
            <a:endParaRPr lang="ru-RU" b="1" dirty="0" smtClean="0">
              <a:solidFill>
                <a:schemeClr val="accent2">
                  <a:lumMod val="50000"/>
                </a:schemeClr>
              </a:solidFill>
              <a:latin typeface="Calibri" pitchFamily="34" charset="0"/>
            </a:endParaRPr>
          </a:p>
          <a:p>
            <a:pPr lvl="0"/>
            <a:r>
              <a:rPr lang="ru-RU" b="1" dirty="0" smtClean="0">
                <a:solidFill>
                  <a:schemeClr val="accent2">
                    <a:lumMod val="50000"/>
                  </a:schemeClr>
                </a:solidFill>
                <a:latin typeface="Calibri" pitchFamily="34" charset="0"/>
                <a:hlinkClick r:id="rId6" action="ppaction://hlinksldjump"/>
              </a:rPr>
              <a:t>  4.Музыка П.И.Чайковского в произведениях А.П.Чехова.</a:t>
            </a:r>
            <a:endParaRPr lang="ru-RU" b="1" dirty="0">
              <a:solidFill>
                <a:schemeClr val="accent2">
                  <a:lumMod val="50000"/>
                </a:schemeClr>
              </a:solidFill>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6" name="Picture 2" descr="C:\Documents and Settings\Кармазина.TBC\Рабочий стол\Новая папка\l58-89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rot="679176">
            <a:off x="4472309" y="320430"/>
            <a:ext cx="4249986" cy="4441213"/>
          </a:xfrm>
          <a:prstGeom prst="rect">
            <a:avLst/>
          </a:prstGeom>
          <a:ln>
            <a:noFill/>
          </a:ln>
          <a:effectLst>
            <a:softEdge rad="112500"/>
          </a:effectLst>
        </p:spPr>
      </p:pic>
      <p:pic>
        <p:nvPicPr>
          <p:cNvPr id="1027" name="Picture 3" descr="C:\Documents and Settings\Кармазина.TBC\Рабочий стол\чехов фото 2\000018.jpg"/>
          <p:cNvPicPr>
            <a:picLocks noChangeAspect="1" noChangeArrowheads="1"/>
          </p:cNvPicPr>
          <p:nvPr/>
        </p:nvPicPr>
        <p:blipFill>
          <a:blip r:embed="rId4"/>
          <a:srcRect/>
          <a:stretch>
            <a:fillRect/>
          </a:stretch>
        </p:blipFill>
        <p:spPr bwMode="auto">
          <a:xfrm rot="20662993">
            <a:off x="692841" y="595079"/>
            <a:ext cx="4425771" cy="5261560"/>
          </a:xfrm>
          <a:prstGeom prst="rect">
            <a:avLst/>
          </a:prstGeom>
          <a:ln>
            <a:noFill/>
          </a:ln>
          <a:effectLst>
            <a:softEdge rad="112500"/>
          </a:effectLst>
        </p:spPr>
      </p:pic>
      <p:sp>
        <p:nvSpPr>
          <p:cNvPr id="9" name="Скругленный прямоугольник 8"/>
          <p:cNvSpPr/>
          <p:nvPr/>
        </p:nvSpPr>
        <p:spPr>
          <a:xfrm>
            <a:off x="1785918" y="1571612"/>
            <a:ext cx="5429288" cy="2643206"/>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 </a:t>
            </a:r>
            <a:endParaRPr lang="ru-RU" sz="1600" b="1" dirty="0">
              <a:solidFill>
                <a:schemeClr val="accent3">
                  <a:lumMod val="50000"/>
                </a:schemeClr>
              </a:solidFill>
            </a:endParaRPr>
          </a:p>
        </p:txBody>
      </p:sp>
      <p:pic>
        <p:nvPicPr>
          <p:cNvPr id="1028" name="Picture 4" descr="C:\Documents and Settings\Кармазина.TBC\Рабочий стол\чехов фото 2\8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2132" y="4786322"/>
            <a:ext cx="2438400" cy="1524000"/>
          </a:xfrm>
          <a:prstGeom prst="ellipse">
            <a:avLst/>
          </a:prstGeom>
          <a:ln>
            <a:noFill/>
          </a:ln>
          <a:effectLst>
            <a:softEdge rad="112500"/>
          </a:effectLst>
        </p:spPr>
      </p:pic>
      <p:sp>
        <p:nvSpPr>
          <p:cNvPr id="1025" name="Rectangle 1"/>
          <p:cNvSpPr>
            <a:spLocks noChangeArrowheads="1"/>
          </p:cNvSpPr>
          <p:nvPr/>
        </p:nvSpPr>
        <p:spPr bwMode="auto">
          <a:xfrm>
            <a:off x="2071670" y="1857365"/>
            <a:ext cx="492922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Times New Roman" pitchFamily="18" charset="0"/>
              </a:rPr>
              <a:t>Великий композитор и пианист Сергей Васильевич Рахманинов писал: </a:t>
            </a:r>
            <a:r>
              <a:rPr kumimoji="0" lang="ru-RU" sz="1600" b="1"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«Он (Чайковский) был одним из самых обаятельных художников и людей, которых я когда-либо встречал. Он отличался необычайной деликатностью ума. Он был скромен, как скромны истинно великие люди, прост, как мало кто бывает. Я встречал одного человека, который на него походил, и это был </a:t>
            </a:r>
            <a:r>
              <a:rPr kumimoji="0" lang="ru-RU" sz="20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Times New Roman" pitchFamily="18" charset="0"/>
              </a:rPr>
              <a:t>Чехов»</a:t>
            </a:r>
            <a:r>
              <a:rPr kumimoji="0" lang="ru-RU" sz="2000" b="1"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a:t>
            </a:r>
            <a:endParaRPr kumimoji="0" lang="ru-RU" sz="2000" b="1" i="0" u="none" strike="noStrike" cap="none" normalizeH="0" baseline="0" dirty="0" smtClean="0">
              <a:ln>
                <a:noFill/>
              </a:ln>
              <a:solidFill>
                <a:schemeClr val="accent2">
                  <a:lumMod val="50000"/>
                </a:schemeClr>
              </a:solidFill>
              <a:effectLst/>
              <a:latin typeface="Arial" pitchFamily="34" charset="0"/>
            </a:endParaRPr>
          </a:p>
        </p:txBody>
      </p:sp>
      <p:pic>
        <p:nvPicPr>
          <p:cNvPr id="3" name="Picture 2" descr="C:\Users\1234\Desktop\чехов фото 2\29.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56780" y="-1"/>
            <a:ext cx="1575046" cy="18573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1234\Desktop\чехов фото 2\0d0daa77c4e0b52743b86e7796747363.jpg"/>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170739" y="5085184"/>
            <a:ext cx="2002512" cy="127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1038752"/>
            <a:ext cx="8280920" cy="830997"/>
          </a:xfrm>
          <a:prstGeom prst="rect">
            <a:avLst/>
          </a:prstGeom>
        </p:spPr>
        <p:txBody>
          <a:bodyPr wrap="square">
            <a:spAutoFit/>
          </a:bodyPr>
          <a:lstStyle/>
          <a:p>
            <a:pPr lvl="0" algn="ctr"/>
            <a:r>
              <a:rPr lang="ru-RU" sz="2400" b="1" dirty="0">
                <a:solidFill>
                  <a:schemeClr val="accent2">
                    <a:lumMod val="50000"/>
                  </a:schemeClr>
                </a:solidFill>
              </a:rPr>
              <a:t>МУК «Тульская библиотечная система»</a:t>
            </a:r>
          </a:p>
          <a:p>
            <a:pPr lvl="0" algn="ctr"/>
            <a:r>
              <a:rPr lang="ru-RU" sz="2400" b="1" dirty="0">
                <a:solidFill>
                  <a:schemeClr val="accent2">
                    <a:lumMod val="50000"/>
                  </a:schemeClr>
                </a:solidFill>
              </a:rPr>
              <a:t>Центральная городская библиотека им. Л.Н</a:t>
            </a:r>
            <a:r>
              <a:rPr lang="ru-RU" sz="2400" b="1" dirty="0" smtClean="0">
                <a:solidFill>
                  <a:schemeClr val="accent2">
                    <a:lumMod val="50000"/>
                  </a:schemeClr>
                </a:solidFill>
              </a:rPr>
              <a:t>. Толстого</a:t>
            </a:r>
            <a:endParaRPr lang="ru-RU" sz="2400" b="1" dirty="0">
              <a:solidFill>
                <a:schemeClr val="accent2">
                  <a:lumMod val="50000"/>
                </a:schemeClr>
              </a:solidFill>
            </a:endParaRPr>
          </a:p>
        </p:txBody>
      </p:sp>
      <p:sp>
        <p:nvSpPr>
          <p:cNvPr id="5" name="Прямоугольник 4"/>
          <p:cNvSpPr/>
          <p:nvPr/>
        </p:nvSpPr>
        <p:spPr>
          <a:xfrm>
            <a:off x="827584" y="2505670"/>
            <a:ext cx="7200800" cy="1015663"/>
          </a:xfrm>
          <a:prstGeom prst="rect">
            <a:avLst/>
          </a:prstGeom>
        </p:spPr>
        <p:txBody>
          <a:bodyPr wrap="square">
            <a:spAutoFit/>
          </a:bodyPr>
          <a:lstStyle/>
          <a:p>
            <a:pPr lvl="0"/>
            <a:r>
              <a:rPr lang="ru-RU" sz="2000" b="1" dirty="0">
                <a:solidFill>
                  <a:schemeClr val="accent3">
                    <a:lumMod val="50000"/>
                  </a:schemeClr>
                </a:solidFill>
              </a:rPr>
              <a:t>Подбор материала, монтаж, дизайн:</a:t>
            </a:r>
          </a:p>
          <a:p>
            <a:pPr lvl="0"/>
            <a:r>
              <a:rPr lang="ru-RU" sz="2000" b="1" dirty="0" smtClean="0">
                <a:solidFill>
                  <a:schemeClr val="accent3">
                    <a:lumMod val="50000"/>
                  </a:schemeClr>
                </a:solidFill>
              </a:rPr>
              <a:t>заведующая </a:t>
            </a:r>
            <a:r>
              <a:rPr lang="ru-RU" sz="2000" b="1" dirty="0">
                <a:solidFill>
                  <a:schemeClr val="accent3">
                    <a:lumMod val="50000"/>
                  </a:schemeClr>
                </a:solidFill>
              </a:rPr>
              <a:t>музыкальным абонементом</a:t>
            </a:r>
          </a:p>
          <a:p>
            <a:pPr lvl="0"/>
            <a:r>
              <a:rPr lang="ru-RU" sz="2000" b="1" dirty="0">
                <a:solidFill>
                  <a:schemeClr val="accent3">
                    <a:lumMod val="50000"/>
                  </a:schemeClr>
                </a:solidFill>
              </a:rPr>
              <a:t>ЦГБ им. Л.Н</a:t>
            </a:r>
            <a:r>
              <a:rPr lang="ru-RU" sz="2000" b="1" dirty="0" smtClean="0">
                <a:solidFill>
                  <a:schemeClr val="accent3">
                    <a:lumMod val="50000"/>
                  </a:schemeClr>
                </a:solidFill>
              </a:rPr>
              <a:t>. Толстого  </a:t>
            </a:r>
            <a:r>
              <a:rPr lang="ru-RU" sz="2000" b="1" dirty="0">
                <a:solidFill>
                  <a:schemeClr val="accent3">
                    <a:lumMod val="50000"/>
                  </a:schemeClr>
                </a:solidFill>
              </a:rPr>
              <a:t>МУК </a:t>
            </a:r>
            <a:r>
              <a:rPr lang="ru-RU" sz="2000" b="1" dirty="0" smtClean="0">
                <a:solidFill>
                  <a:schemeClr val="accent3">
                    <a:lumMod val="50000"/>
                  </a:schemeClr>
                </a:solidFill>
              </a:rPr>
              <a:t>ТБС </a:t>
            </a:r>
            <a:r>
              <a:rPr lang="ru-RU" sz="2000" b="1" dirty="0" smtClean="0">
                <a:solidFill>
                  <a:schemeClr val="accent2">
                    <a:lumMod val="50000"/>
                  </a:schemeClr>
                </a:solidFill>
              </a:rPr>
              <a:t>Л.И. Кармазина </a:t>
            </a:r>
            <a:endParaRPr lang="ru-RU" sz="2000" b="1" dirty="0">
              <a:solidFill>
                <a:schemeClr val="accent2">
                  <a:lumMod val="50000"/>
                </a:schemeClr>
              </a:solidFill>
            </a:endParaRPr>
          </a:p>
        </p:txBody>
      </p:sp>
      <p:sp>
        <p:nvSpPr>
          <p:cNvPr id="8" name="Прямоугольник 7"/>
          <p:cNvSpPr/>
          <p:nvPr/>
        </p:nvSpPr>
        <p:spPr>
          <a:xfrm>
            <a:off x="827584" y="4135763"/>
            <a:ext cx="7200800" cy="1015663"/>
          </a:xfrm>
          <a:prstGeom prst="rect">
            <a:avLst/>
          </a:prstGeom>
        </p:spPr>
        <p:txBody>
          <a:bodyPr wrap="square">
            <a:spAutoFit/>
          </a:bodyPr>
          <a:lstStyle/>
          <a:p>
            <a:pPr lvl="0"/>
            <a:r>
              <a:rPr lang="ru-RU" sz="2000" b="1" dirty="0">
                <a:solidFill>
                  <a:schemeClr val="accent3">
                    <a:lumMod val="50000"/>
                  </a:schemeClr>
                </a:solidFill>
              </a:rPr>
              <a:t>Библиографическое описание рекомендуемой литературы:</a:t>
            </a:r>
          </a:p>
          <a:p>
            <a:pPr lvl="0"/>
            <a:r>
              <a:rPr lang="ru-RU" sz="2000" b="1" dirty="0" smtClean="0">
                <a:solidFill>
                  <a:schemeClr val="accent3">
                    <a:lumMod val="50000"/>
                  </a:schemeClr>
                </a:solidFill>
              </a:rPr>
              <a:t>библиограф </a:t>
            </a:r>
            <a:r>
              <a:rPr lang="ru-RU" sz="2000" b="1" dirty="0">
                <a:solidFill>
                  <a:schemeClr val="accent3">
                    <a:lumMod val="50000"/>
                  </a:schemeClr>
                </a:solidFill>
              </a:rPr>
              <a:t>отдела информационных и справочных услуг</a:t>
            </a:r>
          </a:p>
          <a:p>
            <a:pPr lvl="0"/>
            <a:r>
              <a:rPr lang="ru-RU" sz="2000" b="1" dirty="0">
                <a:solidFill>
                  <a:schemeClr val="accent3">
                    <a:lumMod val="50000"/>
                  </a:schemeClr>
                </a:solidFill>
              </a:rPr>
              <a:t>ЦГБ им. </a:t>
            </a:r>
            <a:r>
              <a:rPr lang="ru-RU" sz="2000" b="1" dirty="0" smtClean="0">
                <a:solidFill>
                  <a:schemeClr val="accent3">
                    <a:lumMod val="50000"/>
                  </a:schemeClr>
                </a:solidFill>
              </a:rPr>
              <a:t>Л.Н. Толстого  МУК ТБС  </a:t>
            </a:r>
            <a:r>
              <a:rPr lang="ru-RU" sz="2000" b="1" dirty="0">
                <a:solidFill>
                  <a:schemeClr val="accent2">
                    <a:lumMod val="50000"/>
                  </a:schemeClr>
                </a:solidFill>
              </a:rPr>
              <a:t>Л.Г</a:t>
            </a:r>
            <a:r>
              <a:rPr lang="ru-RU" sz="2000" b="1" dirty="0" smtClean="0">
                <a:solidFill>
                  <a:schemeClr val="accent2">
                    <a:lumMod val="50000"/>
                  </a:schemeClr>
                </a:solidFill>
              </a:rPr>
              <a:t>. Гурова</a:t>
            </a:r>
            <a:endParaRPr lang="ru-RU" sz="2000" b="1" dirty="0">
              <a:solidFill>
                <a:schemeClr val="accent2">
                  <a:lumMod val="50000"/>
                </a:schemeClr>
              </a:solidFill>
            </a:endParaRPr>
          </a:p>
        </p:txBody>
      </p:sp>
    </p:spTree>
    <p:extLst>
      <p:ext uri="{BB962C8B-B14F-4D97-AF65-F5344CB8AC3E}">
        <p14:creationId xmlns:p14="http://schemas.microsoft.com/office/powerpoint/2010/main" val="892187808"/>
      </p:ext>
    </p:extLst>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6" name="Picture 2" descr="C:\Documents and Settings\Кармазина.TBC\Рабочий стол\Новая папка\l58-89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rot="679176">
            <a:off x="4471684" y="474488"/>
            <a:ext cx="4249986" cy="4139346"/>
          </a:xfrm>
          <a:prstGeom prst="rect">
            <a:avLst/>
          </a:prstGeom>
          <a:ln>
            <a:noFill/>
          </a:ln>
          <a:effectLst>
            <a:softEdge rad="112500"/>
          </a:effectLst>
        </p:spPr>
      </p:pic>
      <p:pic>
        <p:nvPicPr>
          <p:cNvPr id="1027" name="Picture 3" descr="C:\Documents and Settings\Кармазина.TBC\Рабочий стол\чехов фото 2\000018.jpg"/>
          <p:cNvPicPr>
            <a:picLocks noChangeAspect="1" noChangeArrowheads="1"/>
          </p:cNvPicPr>
          <p:nvPr/>
        </p:nvPicPr>
        <p:blipFill>
          <a:blip r:embed="rId4"/>
          <a:srcRect/>
          <a:stretch>
            <a:fillRect/>
          </a:stretch>
        </p:blipFill>
        <p:spPr bwMode="auto">
          <a:xfrm rot="20662993">
            <a:off x="637948" y="356240"/>
            <a:ext cx="4425771" cy="5346476"/>
          </a:xfrm>
          <a:prstGeom prst="rect">
            <a:avLst/>
          </a:prstGeom>
          <a:ln>
            <a:noFill/>
          </a:ln>
          <a:effectLst>
            <a:softEdge rad="112500"/>
          </a:effectLst>
        </p:spPr>
      </p:pic>
      <p:sp>
        <p:nvSpPr>
          <p:cNvPr id="9" name="Скругленный прямоугольник 8"/>
          <p:cNvSpPr/>
          <p:nvPr/>
        </p:nvSpPr>
        <p:spPr>
          <a:xfrm>
            <a:off x="2000232" y="1785926"/>
            <a:ext cx="5072098" cy="2714644"/>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accent2">
                    <a:lumMod val="50000"/>
                  </a:schemeClr>
                </a:solidFill>
              </a:rPr>
              <a:t>«Я готов день и ночь стоять почетным караулом у крыльца того дома, где живет Петр Ильич</a:t>
            </a:r>
            <a:r>
              <a:rPr lang="ru-RU" sz="1600" b="1" dirty="0" smtClean="0">
                <a:solidFill>
                  <a:schemeClr val="accent2">
                    <a:lumMod val="50000"/>
                  </a:schemeClr>
                </a:solidFill>
              </a:rPr>
              <a:t>…», - </a:t>
            </a:r>
            <a:r>
              <a:rPr lang="ru-RU" sz="1600" b="1" dirty="0" smtClean="0">
                <a:solidFill>
                  <a:schemeClr val="accent3">
                    <a:lumMod val="50000"/>
                  </a:schemeClr>
                </a:solidFill>
              </a:rPr>
              <a:t>в таких образных, полных уважения и восхищения, словах выразил Антон Павлович Чехов свое отношение к любимейшему композитору – Петру Ильичу Чайковскому. В свою очередь Чайковский высоко ценил творчество  писателя и был, как он сам говорил, «</a:t>
            </a:r>
            <a:r>
              <a:rPr lang="ru-RU" sz="1600" b="1" dirty="0" smtClean="0">
                <a:solidFill>
                  <a:schemeClr val="accent2">
                    <a:lumMod val="50000"/>
                  </a:schemeClr>
                </a:solidFill>
              </a:rPr>
              <a:t>пламенным почитателем» </a:t>
            </a:r>
            <a:r>
              <a:rPr lang="ru-RU" sz="1600" b="1" dirty="0" smtClean="0">
                <a:solidFill>
                  <a:schemeClr val="accent3">
                    <a:lumMod val="50000"/>
                  </a:schemeClr>
                </a:solidFill>
              </a:rPr>
              <a:t>Чехова. </a:t>
            </a:r>
            <a:endParaRPr lang="ru-RU" sz="1600" b="1" dirty="0">
              <a:solidFill>
                <a:schemeClr val="accent3">
                  <a:lumMod val="50000"/>
                </a:schemeClr>
              </a:solidFill>
            </a:endParaRPr>
          </a:p>
        </p:txBody>
      </p:sp>
      <p:pic>
        <p:nvPicPr>
          <p:cNvPr id="1028" name="Picture 4" descr="C:\Documents and Settings\Кармазина.TBC\Рабочий стол\чехов фото 2\8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2132" y="4786322"/>
            <a:ext cx="2438400" cy="1524000"/>
          </a:xfrm>
          <a:prstGeom prst="ellipse">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1142976" y="285729"/>
            <a:ext cx="6500858" cy="400110"/>
          </a:xfrm>
          <a:prstGeom prst="rect">
            <a:avLst/>
          </a:prstGeom>
        </p:spPr>
        <p:txBody>
          <a:bodyPr wrap="square">
            <a:spAutoFit/>
          </a:bodyPr>
          <a:lstStyle/>
          <a:p>
            <a:pPr lvl="0" algn="ctr"/>
            <a:r>
              <a:rPr lang="ru-RU" sz="2000" b="1" dirty="0" smtClean="0">
                <a:solidFill>
                  <a:schemeClr val="accent2">
                    <a:lumMod val="50000"/>
                  </a:schemeClr>
                </a:solidFill>
                <a:latin typeface="+mj-lt"/>
                <a:cs typeface="Times New Roman" pitchFamily="18" charset="0"/>
              </a:rPr>
              <a:t>1.</a:t>
            </a:r>
            <a:r>
              <a:rPr lang="ru-RU" sz="2000" b="1" dirty="0" smtClean="0">
                <a:solidFill>
                  <a:schemeClr val="accent2">
                    <a:lumMod val="50000"/>
                  </a:schemeClr>
                </a:solidFill>
                <a:latin typeface="+mj-lt"/>
              </a:rPr>
              <a:t> Музыкальные впечатления в детстве и юности</a:t>
            </a:r>
            <a:r>
              <a:rPr lang="ru-RU" sz="2000" b="1" dirty="0" smtClean="0">
                <a:solidFill>
                  <a:schemeClr val="tx2">
                    <a:lumMod val="50000"/>
                  </a:schemeClr>
                </a:solidFill>
                <a:latin typeface="+mj-lt"/>
              </a:rPr>
              <a:t>.</a:t>
            </a:r>
            <a:endParaRPr lang="ru-RU" sz="2000" b="1" dirty="0">
              <a:solidFill>
                <a:schemeClr val="tx2">
                  <a:lumMod val="50000"/>
                </a:schemeClr>
              </a:solidFill>
              <a:latin typeface="+mj-lt"/>
            </a:endParaRPr>
          </a:p>
        </p:txBody>
      </p:sp>
      <p:sp>
        <p:nvSpPr>
          <p:cNvPr id="1028" name="Rectangle 4"/>
          <p:cNvSpPr>
            <a:spLocks noChangeArrowheads="1"/>
          </p:cNvSpPr>
          <p:nvPr/>
        </p:nvSpPr>
        <p:spPr bwMode="auto">
          <a:xfrm>
            <a:off x="357158" y="785795"/>
            <a:ext cx="542928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14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Детство и юность А.П. Чехова прошли в удаленном от культурных центров России провинциальном Таганроге. Отец писателя, купец третьей гильдии Павел Егорович Чехов,</a:t>
            </a:r>
            <a:r>
              <a:rPr kumimoji="0" lang="ru-RU" sz="1400" b="1" i="0" u="none" strike="noStrike" cap="none" normalizeH="0" dirty="0" smtClean="0">
                <a:ln>
                  <a:noFill/>
                </a:ln>
                <a:solidFill>
                  <a:schemeClr val="accent3">
                    <a:lumMod val="50000"/>
                  </a:schemeClr>
                </a:solidFill>
                <a:effectLst/>
                <a:latin typeface="+mj-lt"/>
                <a:ea typeface="Calibri" pitchFamily="34" charset="0"/>
                <a:cs typeface="Times New Roman" pitchFamily="18" charset="0"/>
              </a:rPr>
              <a:t> </a:t>
            </a:r>
            <a:r>
              <a:rPr kumimoji="0" lang="ru-RU" sz="14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увлекался пением, рисовал, играл на скрипке. </a:t>
            </a:r>
            <a:r>
              <a:rPr kumimoji="0" lang="ru-RU" sz="1400" b="1" i="0" u="none" strike="noStrike" cap="none" normalizeH="0" baseline="0" dirty="0" smtClean="0">
                <a:ln>
                  <a:noFill/>
                </a:ln>
                <a:solidFill>
                  <a:schemeClr val="accent2">
                    <a:lumMod val="50000"/>
                  </a:schemeClr>
                </a:solidFill>
                <a:effectLst/>
                <a:latin typeface="+mj-lt"/>
                <a:ea typeface="Calibri" pitchFamily="34" charset="0"/>
                <a:cs typeface="Times New Roman" pitchFamily="18" charset="0"/>
              </a:rPr>
              <a:t>«</a:t>
            </a:r>
            <a:r>
              <a:rPr kumimoji="0" lang="ru-RU" sz="1400" b="1" i="1" u="none" strike="noStrike" cap="none" normalizeH="0" baseline="0" dirty="0" smtClean="0">
                <a:ln>
                  <a:noFill/>
                </a:ln>
                <a:solidFill>
                  <a:schemeClr val="accent2">
                    <a:lumMod val="50000"/>
                  </a:schemeClr>
                </a:solidFill>
                <a:effectLst/>
                <a:latin typeface="+mj-lt"/>
                <a:ea typeface="Calibri" pitchFamily="34" charset="0"/>
                <a:cs typeface="Times New Roman" pitchFamily="18" charset="0"/>
              </a:rPr>
              <a:t>Талант в нас со стороны отца», </a:t>
            </a:r>
            <a:r>
              <a:rPr kumimoji="0" lang="ru-RU" sz="1400" b="1" i="0" u="none" strike="noStrike" cap="none" normalizeH="0" baseline="0" dirty="0" smtClean="0">
                <a:ln>
                  <a:noFill/>
                </a:ln>
                <a:solidFill>
                  <a:schemeClr val="tx1"/>
                </a:solidFill>
                <a:effectLst/>
                <a:latin typeface="+mj-lt"/>
                <a:ea typeface="Calibri" pitchFamily="34" charset="0"/>
                <a:cs typeface="Times New Roman" pitchFamily="18" charset="0"/>
              </a:rPr>
              <a:t>- </a:t>
            </a:r>
            <a:r>
              <a:rPr kumimoji="0" lang="ru-RU" sz="1400" b="1" i="0" u="none" strike="noStrike" cap="none" normalizeH="0" baseline="0" dirty="0" smtClean="0">
                <a:ln>
                  <a:noFill/>
                </a:ln>
                <a:solidFill>
                  <a:schemeClr val="accent3">
                    <a:lumMod val="50000"/>
                  </a:schemeClr>
                </a:solidFill>
                <a:effectLst/>
                <a:latin typeface="+mj-lt"/>
                <a:ea typeface="Calibri" pitchFamily="34" charset="0"/>
                <a:cs typeface="Times New Roman" pitchFamily="18" charset="0"/>
              </a:rPr>
              <a:t>говорил Чехов. Самым благородным образом влияла на воспитание лучших человеческих черт характера юного Чехова мать Евгения Яковлевна. Антон Павлович утверждал: </a:t>
            </a:r>
            <a:r>
              <a:rPr kumimoji="0" lang="ru-RU" sz="1400" b="1" i="0" u="none" strike="noStrike" cap="none" normalizeH="0" baseline="0" dirty="0" smtClean="0">
                <a:ln>
                  <a:noFill/>
                </a:ln>
                <a:solidFill>
                  <a:schemeClr val="accent2">
                    <a:lumMod val="50000"/>
                  </a:schemeClr>
                </a:solidFill>
                <a:effectLst/>
                <a:latin typeface="+mj-lt"/>
                <a:ea typeface="Calibri" pitchFamily="34" charset="0"/>
                <a:cs typeface="Times New Roman" pitchFamily="18" charset="0"/>
              </a:rPr>
              <a:t>«</a:t>
            </a:r>
            <a:r>
              <a:rPr kumimoji="0" lang="ru-RU" sz="1400" b="1" i="1" u="none" strike="noStrike" cap="none" normalizeH="0" baseline="0" dirty="0" smtClean="0">
                <a:ln>
                  <a:noFill/>
                </a:ln>
                <a:solidFill>
                  <a:schemeClr val="accent2">
                    <a:lumMod val="50000"/>
                  </a:schemeClr>
                </a:solidFill>
                <a:effectLst/>
                <a:latin typeface="+mj-lt"/>
                <a:ea typeface="Calibri" pitchFamily="34" charset="0"/>
                <a:cs typeface="Times New Roman" pitchFamily="18" charset="0"/>
              </a:rPr>
              <a:t>Душа в нас со стороны матери». </a:t>
            </a:r>
            <a:endParaRPr kumimoji="0" lang="ru-RU" sz="1800" b="1" i="1" u="none" strike="noStrike" cap="none" normalizeH="0" baseline="0" dirty="0" smtClean="0">
              <a:ln>
                <a:noFill/>
              </a:ln>
              <a:solidFill>
                <a:schemeClr val="accent2">
                  <a:lumMod val="50000"/>
                </a:schemeClr>
              </a:solidFill>
              <a:effectLst/>
              <a:latin typeface="+mj-lt"/>
            </a:endParaRPr>
          </a:p>
        </p:txBody>
      </p:sp>
      <p:sp>
        <p:nvSpPr>
          <p:cNvPr id="10" name="Скругленный прямоугольник 9"/>
          <p:cNvSpPr/>
          <p:nvPr/>
        </p:nvSpPr>
        <p:spPr>
          <a:xfrm>
            <a:off x="2643174" y="3047952"/>
            <a:ext cx="6143668" cy="1714512"/>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accent3">
                    <a:lumMod val="50000"/>
                  </a:schemeClr>
                </a:solidFill>
              </a:rPr>
              <a:t>	Музыка занимала свое место в повседневной жизни большой чеховской семьи. Младший брат писателя, его первый биограф </a:t>
            </a:r>
          </a:p>
          <a:p>
            <a:pPr algn="just"/>
            <a:r>
              <a:rPr lang="ru-RU" sz="1400" b="1" dirty="0" smtClean="0">
                <a:solidFill>
                  <a:schemeClr val="accent3">
                    <a:lumMod val="50000"/>
                  </a:schemeClr>
                </a:solidFill>
              </a:rPr>
              <a:t>Михаил Павлович Чехов, вспоминал: </a:t>
            </a:r>
            <a:r>
              <a:rPr lang="ru-RU" sz="1400" b="1" dirty="0" smtClean="0">
                <a:solidFill>
                  <a:schemeClr val="accent2">
                    <a:lumMod val="50000"/>
                  </a:schemeClr>
                </a:solidFill>
              </a:rPr>
              <a:t>«</a:t>
            </a:r>
            <a:r>
              <a:rPr lang="ru-RU" sz="1400" b="1" i="1" dirty="0" smtClean="0">
                <a:solidFill>
                  <a:schemeClr val="accent2">
                    <a:lumMod val="50000"/>
                  </a:schemeClr>
                </a:solidFill>
              </a:rPr>
              <a:t>Приходил вечером из лавки отец, и начиналось пение хором: отец любил петь по нотам и приучал к этому детей. Кроме того, вместе с сыном Николаем он разыгрывал дуэты на скрипке, причем маленькая сестра Маша аккомпанировала на фортепиано».</a:t>
            </a:r>
            <a:endParaRPr lang="ru-RU" sz="1400" b="1" dirty="0">
              <a:solidFill>
                <a:schemeClr val="accent2">
                  <a:lumMod val="50000"/>
                </a:schemeClr>
              </a:solidFill>
            </a:endParaRPr>
          </a:p>
        </p:txBody>
      </p:sp>
      <p:pic>
        <p:nvPicPr>
          <p:cNvPr id="1030" name="Picture 6" descr="C:\Documents and Settings\Кармазина.TBC\Рабочий стол\чехов фото 2\0003-004-Dom-gde-rodilsja-Anton-CHekhov.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2922505"/>
            <a:ext cx="1928826" cy="1292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descr="C:\Documents and Settings\Кармазина.TBC\Рабочий стол\чехов фото 2\3053494_sbig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58684">
            <a:off x="1521554" y="4914301"/>
            <a:ext cx="980554" cy="1513190"/>
          </a:xfrm>
          <a:prstGeom prst="rect">
            <a:avLst/>
          </a:prstGeom>
          <a:noFill/>
          <a:effectLst>
            <a:outerShdw blurRad="50800" dist="38100" algn="l" rotWithShape="0">
              <a:prstClr val="black">
                <a:alpha val="40000"/>
              </a:prstClr>
            </a:outerShdw>
          </a:effectLst>
        </p:spPr>
      </p:pic>
      <p:sp>
        <p:nvSpPr>
          <p:cNvPr id="5" name="Прямоугольник 4"/>
          <p:cNvSpPr/>
          <p:nvPr/>
        </p:nvSpPr>
        <p:spPr>
          <a:xfrm>
            <a:off x="214282" y="4214818"/>
            <a:ext cx="2096857" cy="276999"/>
          </a:xfrm>
          <a:prstGeom prst="rect">
            <a:avLst/>
          </a:prstGeom>
        </p:spPr>
        <p:txBody>
          <a:bodyPr wrap="none">
            <a:spAutoFit/>
          </a:bodyPr>
          <a:lstStyle/>
          <a:p>
            <a:pPr lvl="0" algn="ctr"/>
            <a:r>
              <a:rPr lang="ru-RU" sz="1200" b="1" dirty="0"/>
              <a:t>Дом</a:t>
            </a:r>
            <a:r>
              <a:rPr lang="ru-RU" sz="1200" b="1" dirty="0" smtClean="0"/>
              <a:t>, где </a:t>
            </a:r>
            <a:r>
              <a:rPr lang="ru-RU" sz="1200" b="1" dirty="0"/>
              <a:t>родился А.П</a:t>
            </a:r>
            <a:r>
              <a:rPr lang="ru-RU" sz="1200" b="1" dirty="0" smtClean="0"/>
              <a:t>. Чехов</a:t>
            </a:r>
            <a:endParaRPr lang="ru-RU" sz="1200" b="1" dirty="0"/>
          </a:p>
        </p:txBody>
      </p:sp>
      <p:pic>
        <p:nvPicPr>
          <p:cNvPr id="1026" name="Picture 2" descr="C:\Documents and Settings\Кармазина.TBC\Рабочий стол\чехов фото 2\Tsjechov-05-550-4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0760" y="785794"/>
            <a:ext cx="2500330" cy="1909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Прямоугольник 14"/>
          <p:cNvSpPr/>
          <p:nvPr/>
        </p:nvSpPr>
        <p:spPr>
          <a:xfrm>
            <a:off x="5929322" y="2714620"/>
            <a:ext cx="2500330" cy="276999"/>
          </a:xfrm>
          <a:prstGeom prst="rect">
            <a:avLst/>
          </a:prstGeom>
        </p:spPr>
        <p:txBody>
          <a:bodyPr wrap="square">
            <a:spAutoFit/>
          </a:bodyPr>
          <a:lstStyle/>
          <a:p>
            <a:pPr algn="ctr"/>
            <a:r>
              <a:rPr lang="ru-RU" sz="1200" b="1" dirty="0" smtClean="0"/>
              <a:t>Семья Чеховых. Таганрог. 1874 г.</a:t>
            </a:r>
            <a:endParaRPr lang="ru-RU" sz="1200" b="1" dirty="0"/>
          </a:p>
        </p:txBody>
      </p:sp>
      <p:pic>
        <p:nvPicPr>
          <p:cNvPr id="3074" name="Picture 2" descr="C:\Documents and Settings\Кармазина.TBC\Рабочий стол\ЧЕХОВ ВИРТУАЛЬНАЯ ВЫСТАВКА\100026443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185443">
            <a:off x="5799774" y="4910589"/>
            <a:ext cx="966916" cy="1467646"/>
          </a:xfrm>
          <a:prstGeom prst="rect">
            <a:avLst/>
          </a:prstGeom>
          <a:noFill/>
        </p:spPr>
      </p:pic>
      <p:sp>
        <p:nvSpPr>
          <p:cNvPr id="20481" name="Rectangle 1"/>
          <p:cNvSpPr>
            <a:spLocks noChangeArrowheads="1"/>
          </p:cNvSpPr>
          <p:nvPr/>
        </p:nvSpPr>
        <p:spPr bwMode="auto">
          <a:xfrm>
            <a:off x="2786050" y="5072074"/>
            <a:ext cx="2286016"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effectLst/>
                <a:latin typeface="+mj-lt"/>
                <a:ea typeface="Calibri" pitchFamily="34" charset="0"/>
                <a:cs typeface="Times New Roman" pitchFamily="18" charset="0"/>
              </a:rPr>
              <a:t>    </a:t>
            </a:r>
            <a:r>
              <a:rPr kumimoji="0" lang="ru-RU" sz="900" b="1" i="0" u="none" strike="noStrike" cap="none" normalizeH="0" baseline="0" dirty="0" smtClean="0">
                <a:ln>
                  <a:noFill/>
                </a:ln>
                <a:effectLst/>
                <a:latin typeface="+mj-lt"/>
                <a:ea typeface="Calibri" pitchFamily="34" charset="0"/>
                <a:cs typeface="Times New Roman" pitchFamily="18" charset="0"/>
              </a:rPr>
              <a:t>Бердников, Г. Чехов  /  Георгий Бердников. – Изд. 2-е.  – М. : Молодая гвардия, 1978. – 512с. : ил. – (Жизнь замечательных людей).</a:t>
            </a:r>
            <a:endParaRPr kumimoji="0" lang="ru-RU" sz="900" b="1" i="0" u="none" strike="noStrike" cap="none" normalizeH="0" baseline="0" dirty="0" smtClean="0">
              <a:ln>
                <a:noFill/>
              </a:ln>
              <a:effectLst/>
              <a:latin typeface="+mj-lt"/>
            </a:endParaRPr>
          </a:p>
        </p:txBody>
      </p:sp>
      <p:sp>
        <p:nvSpPr>
          <p:cNvPr id="20482" name="Rectangle 2"/>
          <p:cNvSpPr>
            <a:spLocks noChangeArrowheads="1"/>
          </p:cNvSpPr>
          <p:nvPr/>
        </p:nvSpPr>
        <p:spPr bwMode="auto">
          <a:xfrm>
            <a:off x="7000892" y="5143512"/>
            <a:ext cx="16430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900" b="1" i="0" u="none" strike="noStrike" cap="none" normalizeH="0" baseline="0" dirty="0" smtClean="0">
                <a:ln>
                  <a:noFill/>
                </a:ln>
                <a:effectLst/>
                <a:ea typeface="Calibri" pitchFamily="34" charset="0"/>
                <a:cs typeface="Times New Roman" pitchFamily="18" charset="0"/>
              </a:rPr>
              <a:t>      Вокруг Чехова / сост., вступ. ст. и примеч. Е.М.Сахаровой. – М. : Правда, 1990. – 659с. : ил.</a:t>
            </a:r>
            <a:endParaRPr kumimoji="0" lang="ru-RU" sz="900" b="1" i="0" u="none" strike="noStrike" cap="none" normalizeH="0" baseline="0" dirty="0" smtClean="0">
              <a:ln>
                <a:noFill/>
              </a:ln>
              <a:effectLst/>
            </a:endParaRPr>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41" name="Picture 1" descr="C:\Documents and Settings\Кармазина.TBC\Рабочий стол\чехов фото 2\00008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886" y="142852"/>
            <a:ext cx="1193319" cy="1440000"/>
          </a:xfrm>
          <a:prstGeom prst="ellipse">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Rectangle 2"/>
          <p:cNvSpPr>
            <a:spLocks noChangeArrowheads="1"/>
          </p:cNvSpPr>
          <p:nvPr/>
        </p:nvSpPr>
        <p:spPr bwMode="auto">
          <a:xfrm rot="10800000" flipV="1">
            <a:off x="296514" y="1938096"/>
            <a:ext cx="72866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2">
                    <a:lumMod val="50000"/>
                  </a:schemeClr>
                </a:solidFill>
                <a:effectLst/>
                <a:ea typeface="Calibri" pitchFamily="34" charset="0"/>
                <a:cs typeface="Times New Roman" pitchFamily="18" charset="0"/>
              </a:rPr>
              <a:t>Летом Чеховы всей семьей совершали далекие поездки в приазовскую степь, в гости к бабушке и деду, управлявшему имением богатого помещика. Здесь, в усадьбе, слушали пение крестьян. Прекрасные мелодии народных песен сливались в сознании юного Чехова с поэтическим образом вечерней степи.  Таинственные степные шорохи, пение птиц, далекая песня – все это жадно впитывал в себя юный Чехов. Позднее все это богатство звуков ожило в гениальной чеховской повести «Степь».</a:t>
            </a:r>
            <a:endParaRPr kumimoji="0" lang="ru-RU" sz="1800" b="1" i="0" u="none" strike="noStrike" cap="none" normalizeH="0" baseline="0" dirty="0" smtClean="0">
              <a:ln>
                <a:noFill/>
              </a:ln>
              <a:solidFill>
                <a:schemeClr val="accent2">
                  <a:lumMod val="50000"/>
                </a:schemeClr>
              </a:solidFill>
              <a:effectLst/>
            </a:endParaRPr>
          </a:p>
        </p:txBody>
      </p:sp>
      <p:pic>
        <p:nvPicPr>
          <p:cNvPr id="1027" name="Picture 3" descr="C:\Documents and Settings\Кармазина.TBC\Рабочий стол\чехов фото 2\3fcad6af2e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3643314"/>
            <a:ext cx="1666887" cy="1214446"/>
          </a:xfrm>
          <a:prstGeom prst="roundRect">
            <a:avLst>
              <a:gd name="adj" fmla="val 8594"/>
            </a:avLst>
          </a:prstGeom>
          <a:solidFill>
            <a:srgbClr val="FFFFFF">
              <a:shade val="85000"/>
            </a:srgbClr>
          </a:solidFill>
          <a:ln>
            <a:noFill/>
          </a:ln>
          <a:effectLst>
            <a:outerShdw blurRad="50800" dist="38100" algn="l" rotWithShape="0">
              <a:prstClr val="black">
                <a:alpha val="40000"/>
              </a:prstClr>
            </a:outerShdw>
            <a:reflection blurRad="12700" stA="38000" endPos="28000" dist="5000" dir="5400000" sy="-100000" algn="bl" rotWithShape="0"/>
          </a:effectLst>
        </p:spPr>
      </p:pic>
      <p:sp>
        <p:nvSpPr>
          <p:cNvPr id="6" name="Прямоугольник 5"/>
          <p:cNvSpPr/>
          <p:nvPr/>
        </p:nvSpPr>
        <p:spPr>
          <a:xfrm>
            <a:off x="1" y="1681451"/>
            <a:ext cx="1753304" cy="461665"/>
          </a:xfrm>
          <a:prstGeom prst="rect">
            <a:avLst/>
          </a:prstGeom>
        </p:spPr>
        <p:txBody>
          <a:bodyPr wrap="square">
            <a:spAutoFit/>
          </a:bodyPr>
          <a:lstStyle/>
          <a:p>
            <a:pPr lvl="0" algn="ctr"/>
            <a:r>
              <a:rPr lang="ru-RU" sz="1200" b="1" dirty="0" smtClean="0"/>
              <a:t>Чехов - гимназист</a:t>
            </a:r>
          </a:p>
          <a:p>
            <a:pPr lvl="0" algn="ctr"/>
            <a:endParaRPr lang="ru-RU" sz="1200" dirty="0"/>
          </a:p>
        </p:txBody>
      </p:sp>
      <p:sp>
        <p:nvSpPr>
          <p:cNvPr id="8" name="Прямоугольник 7"/>
          <p:cNvSpPr/>
          <p:nvPr/>
        </p:nvSpPr>
        <p:spPr>
          <a:xfrm>
            <a:off x="428596" y="4929198"/>
            <a:ext cx="1231877" cy="276999"/>
          </a:xfrm>
          <a:prstGeom prst="rect">
            <a:avLst/>
          </a:prstGeom>
        </p:spPr>
        <p:txBody>
          <a:bodyPr wrap="none">
            <a:spAutoFit/>
          </a:bodyPr>
          <a:lstStyle/>
          <a:p>
            <a:pPr lvl="0" algn="ctr"/>
            <a:r>
              <a:rPr lang="ru-RU" sz="1200" b="1" dirty="0"/>
              <a:t>Таганрог. </a:t>
            </a:r>
            <a:r>
              <a:rPr lang="ru-RU" sz="1200" b="1" dirty="0" smtClean="0"/>
              <a:t>Театр</a:t>
            </a:r>
            <a:endParaRPr lang="ru-RU" sz="1200" b="1" dirty="0"/>
          </a:p>
        </p:txBody>
      </p:sp>
      <p:sp>
        <p:nvSpPr>
          <p:cNvPr id="10" name="Прямоугольник 9"/>
          <p:cNvSpPr/>
          <p:nvPr/>
        </p:nvSpPr>
        <p:spPr>
          <a:xfrm>
            <a:off x="7715272" y="1643050"/>
            <a:ext cx="1261949" cy="276999"/>
          </a:xfrm>
          <a:prstGeom prst="rect">
            <a:avLst/>
          </a:prstGeom>
        </p:spPr>
        <p:txBody>
          <a:bodyPr wrap="square">
            <a:spAutoFit/>
          </a:bodyPr>
          <a:lstStyle/>
          <a:p>
            <a:pPr lvl="0" algn="ctr"/>
            <a:r>
              <a:rPr lang="ru-RU" sz="1200" b="1" dirty="0" smtClean="0">
                <a:solidFill>
                  <a:prstClr val="black"/>
                </a:solidFill>
              </a:rPr>
              <a:t>Чехов - студент</a:t>
            </a:r>
            <a:endParaRPr lang="ru-RU" sz="1200" b="1" dirty="0">
              <a:solidFill>
                <a:prstClr val="black"/>
              </a:solidFill>
            </a:endParaRPr>
          </a:p>
        </p:txBody>
      </p:sp>
      <p:sp>
        <p:nvSpPr>
          <p:cNvPr id="5" name="Скругленный прямоугольник 4"/>
          <p:cNvSpPr/>
          <p:nvPr/>
        </p:nvSpPr>
        <p:spPr>
          <a:xfrm>
            <a:off x="1608308" y="261004"/>
            <a:ext cx="6035526" cy="1289721"/>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30238" algn="just" fontAlgn="base">
              <a:spcBef>
                <a:spcPct val="0"/>
              </a:spcBef>
              <a:spcAft>
                <a:spcPct val="0"/>
              </a:spcAft>
            </a:pPr>
            <a:r>
              <a:rPr lang="ru-RU" sz="1400" b="1" dirty="0">
                <a:solidFill>
                  <a:schemeClr val="accent3">
                    <a:lumMod val="50000"/>
                  </a:schemeClr>
                </a:solidFill>
                <a:latin typeface="Calibri" pitchFamily="34" charset="0"/>
                <a:ea typeface="Calibri" pitchFamily="34" charset="0"/>
                <a:cs typeface="Times New Roman" pitchFamily="18" charset="0"/>
              </a:rPr>
              <a:t>Антон Павлович в детстве учился играть на скрипке, вместе с братьями пел в церковном хоре, руководителем которого был отец писателя, пел в гимназическом хоре. Все это способствовало воспитанию первых навыков музыкальной культуры у юного Чехова. Кроме музыкальных </a:t>
            </a:r>
            <a:r>
              <a:rPr lang="ru-RU" sz="1400" b="1" dirty="0" smtClean="0">
                <a:solidFill>
                  <a:schemeClr val="accent3">
                    <a:lumMod val="50000"/>
                  </a:schemeClr>
                </a:solidFill>
                <a:latin typeface="Calibri" pitchFamily="34" charset="0"/>
                <a:ea typeface="Calibri" pitchFamily="34" charset="0"/>
                <a:cs typeface="Times New Roman" pitchFamily="18" charset="0"/>
              </a:rPr>
              <a:t>впечатлений, свое </a:t>
            </a:r>
            <a:r>
              <a:rPr lang="ru-RU" sz="1400" b="1" dirty="0">
                <a:solidFill>
                  <a:schemeClr val="accent3">
                    <a:lumMod val="50000"/>
                  </a:schemeClr>
                </a:solidFill>
                <a:latin typeface="Calibri" pitchFamily="34" charset="0"/>
                <a:ea typeface="Calibri" pitchFamily="34" charset="0"/>
                <a:cs typeface="Times New Roman" pitchFamily="18" charset="0"/>
              </a:rPr>
              <a:t>место занимала и литература, и театр, и общение с природой.</a:t>
            </a:r>
            <a:endParaRPr lang="ru-RU" b="1" dirty="0">
              <a:solidFill>
                <a:schemeClr val="accent3">
                  <a:lumMod val="50000"/>
                </a:schemeClr>
              </a:solidFill>
              <a:latin typeface="Calibri" pitchFamily="34" charset="0"/>
            </a:endParaRPr>
          </a:p>
        </p:txBody>
      </p:sp>
      <p:sp>
        <p:nvSpPr>
          <p:cNvPr id="9" name="Скругленный прямоугольник 8"/>
          <p:cNvSpPr/>
          <p:nvPr/>
        </p:nvSpPr>
        <p:spPr>
          <a:xfrm>
            <a:off x="2285984" y="3429000"/>
            <a:ext cx="6505544" cy="146193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400" b="1" dirty="0" smtClean="0">
                <a:solidFill>
                  <a:schemeClr val="accent3">
                    <a:lumMod val="50000"/>
                  </a:schemeClr>
                </a:solidFill>
                <a:ea typeface="Calibri" pitchFamily="34" charset="0"/>
                <a:cs typeface="Times New Roman" pitchFamily="18" charset="0"/>
              </a:rPr>
              <a:t>                В </a:t>
            </a:r>
            <a:r>
              <a:rPr lang="ru-RU" sz="1400" b="1" dirty="0">
                <a:solidFill>
                  <a:schemeClr val="accent3">
                    <a:lumMod val="50000"/>
                  </a:schemeClr>
                </a:solidFill>
                <a:ea typeface="Calibri" pitchFamily="34" charset="0"/>
                <a:cs typeface="Times New Roman" pitchFamily="18" charset="0"/>
              </a:rPr>
              <a:t>сравнительно небольшом городе Таганроге была итальянская опера. </a:t>
            </a:r>
            <a:r>
              <a:rPr lang="ru-RU" sz="1400" b="1" dirty="0" smtClean="0">
                <a:solidFill>
                  <a:schemeClr val="accent3">
                    <a:lumMod val="50000"/>
                  </a:schemeClr>
                </a:solidFill>
                <a:ea typeface="Calibri" pitchFamily="34" charset="0"/>
                <a:cs typeface="Times New Roman" pitchFamily="18" charset="0"/>
              </a:rPr>
              <a:t>Чехов </a:t>
            </a:r>
            <a:r>
              <a:rPr lang="ru-RU" sz="1400" b="1" dirty="0">
                <a:solidFill>
                  <a:schemeClr val="accent3">
                    <a:lumMod val="50000"/>
                  </a:schemeClr>
                </a:solidFill>
                <a:ea typeface="Calibri" pitchFamily="34" charset="0"/>
                <a:cs typeface="Times New Roman" pitchFamily="18" charset="0"/>
              </a:rPr>
              <a:t>разделял и это увлечение. Наряду с итальянской оперой отдавал дань и оперетте, часто бывал в театре. В Таганроге звучала симфоническая музыка, устраивались камерные  музыкальные вечера, происходили гастроли видных музыкантов.</a:t>
            </a:r>
            <a:r>
              <a:rPr lang="ru-RU" sz="1400" b="1" dirty="0">
                <a:solidFill>
                  <a:schemeClr val="accent3">
                    <a:lumMod val="50000"/>
                  </a:schemeClr>
                </a:solidFill>
                <a:ea typeface="Times New Roman" pitchFamily="18" charset="0"/>
                <a:cs typeface="Times New Roman" pitchFamily="18" charset="0"/>
              </a:rPr>
              <a:t> В Таганроге он мог слышать и сочинения Чайковского. Но лично познакомился с композитором, когда переехал в Москву. </a:t>
            </a:r>
            <a:endParaRPr lang="ru-RU" b="1" dirty="0">
              <a:solidFill>
                <a:schemeClr val="accent3">
                  <a:lumMod val="50000"/>
                </a:schemeClr>
              </a:solidFill>
            </a:endParaRPr>
          </a:p>
        </p:txBody>
      </p:sp>
      <p:pic>
        <p:nvPicPr>
          <p:cNvPr id="3" name="Picture 2" descr="C:\Users\1234\Desktop\чехов фото 2\0195-ob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5272" y="2071678"/>
            <a:ext cx="833636" cy="1143008"/>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Documents and Settings\Кармазина.TBC\Рабочий стол\ЧЕХОВ ВИРТУАЛЬНАЯ ВЫСТАВКА\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056214">
            <a:off x="5882147" y="5062979"/>
            <a:ext cx="893447" cy="1285884"/>
          </a:xfrm>
          <a:prstGeom prst="rect">
            <a:avLst/>
          </a:prstGeom>
          <a:noFill/>
          <a:ln>
            <a:solidFill>
              <a:schemeClr val="tx1"/>
            </a:solidFill>
          </a:ln>
          <a:effectLst>
            <a:outerShdw blurRad="50800" dist="38100" algn="l" rotWithShape="0">
              <a:prstClr val="black">
                <a:alpha val="40000"/>
              </a:prstClr>
            </a:outerShdw>
          </a:effectLst>
        </p:spPr>
      </p:pic>
      <p:pic>
        <p:nvPicPr>
          <p:cNvPr id="12" name="Picture 3" descr="C:\Documents and Settings\Кармазина.TBC\Рабочий стол\ЧЕХОВ ВИРТУАЛЬНАЯ ВЫСТАВКА\31bf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185699">
            <a:off x="2010158" y="5051859"/>
            <a:ext cx="937217" cy="1410098"/>
          </a:xfrm>
          <a:prstGeom prst="rect">
            <a:avLst/>
          </a:prstGeom>
          <a:noFill/>
          <a:effectLst>
            <a:outerShdw blurRad="50800" dist="38100" algn="l" rotWithShape="0">
              <a:prstClr val="black">
                <a:alpha val="40000"/>
              </a:prstClr>
            </a:outerShdw>
          </a:effectLst>
        </p:spPr>
      </p:pic>
      <p:pic>
        <p:nvPicPr>
          <p:cNvPr id="1026" name="Picture 2" descr="C:\Documents and Settings\Кармазина.TBC\Рабочий стол\чехов фото 2\000025.jpg"/>
          <p:cNvPicPr>
            <a:picLocks noChangeAspect="1" noChangeArrowheads="1"/>
          </p:cNvPicPr>
          <p:nvPr/>
        </p:nvPicPr>
        <p:blipFill>
          <a:blip r:embed="rId8" cstate="email">
            <a:lum bright="20000"/>
            <a:extLst>
              <a:ext uri="{28A0092B-C50C-407E-A947-70E740481C1C}">
                <a14:useLocalDpi xmlns:a14="http://schemas.microsoft.com/office/drawing/2010/main"/>
              </a:ext>
            </a:extLst>
          </a:blip>
          <a:srcRect/>
          <a:stretch>
            <a:fillRect/>
          </a:stretch>
        </p:blipFill>
        <p:spPr bwMode="auto">
          <a:xfrm>
            <a:off x="7786710" y="142852"/>
            <a:ext cx="1200159" cy="1428760"/>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19457" name="Rectangle 1"/>
          <p:cNvSpPr>
            <a:spLocks noChangeArrowheads="1"/>
          </p:cNvSpPr>
          <p:nvPr/>
        </p:nvSpPr>
        <p:spPr bwMode="auto">
          <a:xfrm>
            <a:off x="7000892" y="5072074"/>
            <a:ext cx="178591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ru-RU" sz="1400" dirty="0" smtClean="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Громов, М. Книга о Чехове / Михаил Громов. – М. : Современник, 1989. – 384с. – (Библиотека  «Любителям российской словесности»).</a:t>
            </a:r>
            <a:endParaRPr kumimoji="0" lang="ru-RU" sz="900" b="1" i="0" u="none" strike="noStrike" cap="none" normalizeH="0" baseline="0" dirty="0" smtClean="0">
              <a:ln>
                <a:noFill/>
              </a:ln>
              <a:solidFill>
                <a:schemeClr val="tx1"/>
              </a:solidFill>
              <a:effectLst/>
            </a:endParaRPr>
          </a:p>
        </p:txBody>
      </p:sp>
      <p:sp>
        <p:nvSpPr>
          <p:cNvPr id="19458" name="Rectangle 2"/>
          <p:cNvSpPr>
            <a:spLocks noChangeArrowheads="1"/>
          </p:cNvSpPr>
          <p:nvPr/>
        </p:nvSpPr>
        <p:spPr bwMode="auto">
          <a:xfrm>
            <a:off x="3143240" y="5000636"/>
            <a:ext cx="192882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Чудаков, А.П. Антон Павлович Чехов  :  кн. для учащихся / А.П.Чудаков. – М. : Просвещение, 1987. – 176с. – (Биография писателя).</a:t>
            </a:r>
            <a:endParaRPr kumimoji="0" lang="ru-RU" sz="900" b="1" i="0" u="none" strike="noStrike" cap="none" normalizeH="0" baseline="0" dirty="0" smtClean="0">
              <a:ln>
                <a:noFill/>
              </a:ln>
              <a:solidFill>
                <a:schemeClr val="tx1"/>
              </a:solidFill>
              <a:effectLst/>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1026" name="Picture 2" descr="C:\Documents and Settings\Кармазина.TBC\Рабочий стол\Новая папка\l58-897-.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rot="679176">
            <a:off x="4486058" y="475912"/>
            <a:ext cx="4249986" cy="3992880"/>
          </a:xfrm>
          <a:prstGeom prst="rect">
            <a:avLst/>
          </a:prstGeom>
          <a:ln>
            <a:noFill/>
          </a:ln>
          <a:effectLst>
            <a:softEdge rad="112500"/>
          </a:effectLst>
        </p:spPr>
      </p:pic>
      <p:pic>
        <p:nvPicPr>
          <p:cNvPr id="1027" name="Picture 3" descr="C:\Documents and Settings\Кармазина.TBC\Рабочий стол\чехов фото 2\000018.jpg"/>
          <p:cNvPicPr>
            <a:picLocks noChangeAspect="1" noChangeArrowheads="1"/>
          </p:cNvPicPr>
          <p:nvPr/>
        </p:nvPicPr>
        <p:blipFill>
          <a:blip r:embed="rId4"/>
          <a:srcRect/>
          <a:stretch>
            <a:fillRect/>
          </a:stretch>
        </p:blipFill>
        <p:spPr bwMode="auto">
          <a:xfrm rot="20662993">
            <a:off x="637948" y="356240"/>
            <a:ext cx="4425771" cy="5346476"/>
          </a:xfrm>
          <a:prstGeom prst="rect">
            <a:avLst/>
          </a:prstGeom>
          <a:ln>
            <a:noFill/>
          </a:ln>
          <a:effectLst>
            <a:softEdge rad="112500"/>
          </a:effectLst>
        </p:spPr>
      </p:pic>
      <p:sp>
        <p:nvSpPr>
          <p:cNvPr id="9" name="Скругленный прямоугольник 8"/>
          <p:cNvSpPr/>
          <p:nvPr/>
        </p:nvSpPr>
        <p:spPr>
          <a:xfrm>
            <a:off x="2000232" y="1785926"/>
            <a:ext cx="5072098" cy="2714644"/>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3">
                    <a:lumMod val="50000"/>
                  </a:schemeClr>
                </a:solidFill>
              </a:rPr>
              <a:t>Переехал он в августе 1879 года, по окончании таганрогской гимназии. Чайковский же поселился в Москве еще в 1866 году.  </a:t>
            </a:r>
            <a:r>
              <a:rPr lang="ru-RU" sz="1600" b="1" dirty="0" smtClean="0">
                <a:solidFill>
                  <a:schemeClr val="accent2">
                    <a:lumMod val="50000"/>
                  </a:schemeClr>
                </a:solidFill>
              </a:rPr>
              <a:t>«</a:t>
            </a:r>
            <a:r>
              <a:rPr lang="ru-RU" sz="1600" b="1" i="1" dirty="0" smtClean="0">
                <a:solidFill>
                  <a:schemeClr val="accent2">
                    <a:lumMod val="50000"/>
                  </a:schemeClr>
                </a:solidFill>
              </a:rPr>
              <a:t>Я уж теперь до конца жизни останусь закоренелым москвичом»,</a:t>
            </a:r>
            <a:r>
              <a:rPr lang="ru-RU" sz="1600" b="1" dirty="0" smtClean="0">
                <a:solidFill>
                  <a:schemeClr val="accent2">
                    <a:lumMod val="50000"/>
                  </a:schemeClr>
                </a:solidFill>
              </a:rPr>
              <a:t> - </a:t>
            </a:r>
            <a:r>
              <a:rPr lang="ru-RU" sz="1600" b="1" dirty="0" smtClean="0">
                <a:solidFill>
                  <a:schemeClr val="accent3">
                    <a:lumMod val="50000"/>
                  </a:schemeClr>
                </a:solidFill>
              </a:rPr>
              <a:t>писал он в 1873 году. А в одном из писем Чехова мы находим такие слова: </a:t>
            </a:r>
            <a:r>
              <a:rPr lang="ru-RU" sz="1600" b="1" dirty="0" smtClean="0">
                <a:solidFill>
                  <a:schemeClr val="accent2">
                    <a:lumMod val="50000"/>
                  </a:schemeClr>
                </a:solidFill>
              </a:rPr>
              <a:t>«</a:t>
            </a:r>
            <a:r>
              <a:rPr lang="ru-RU" sz="1600" b="1" i="1" dirty="0" smtClean="0">
                <a:solidFill>
                  <a:schemeClr val="accent2">
                    <a:lumMod val="50000"/>
                  </a:schemeClr>
                </a:solidFill>
              </a:rPr>
              <a:t>Я ужасно полюбил Москву…Я навсегда москвич»</a:t>
            </a:r>
            <a:r>
              <a:rPr lang="ru-RU" sz="1600" b="1" dirty="0" smtClean="0">
                <a:solidFill>
                  <a:schemeClr val="accent2">
                    <a:lumMod val="50000"/>
                  </a:schemeClr>
                </a:solidFill>
              </a:rPr>
              <a:t>. </a:t>
            </a:r>
            <a:r>
              <a:rPr lang="ru-RU" sz="1600" b="1" dirty="0" smtClean="0">
                <a:solidFill>
                  <a:schemeClr val="accent3">
                    <a:lumMod val="50000"/>
                  </a:schemeClr>
                </a:solidFill>
              </a:rPr>
              <a:t>Такая перекличка знаменательна. Она говорит о любви Чехова и Чайковского к городу, с которым так много связано в жизни писателя и композитора.</a:t>
            </a:r>
            <a:r>
              <a:rPr lang="ru-RU" sz="1600" dirty="0" smtClean="0"/>
              <a:t>. </a:t>
            </a:r>
            <a:endParaRPr lang="ru-RU" sz="1600" b="1" dirty="0">
              <a:solidFill>
                <a:schemeClr val="accent3">
                  <a:lumMod val="50000"/>
                </a:schemeClr>
              </a:solidFill>
            </a:endParaRPr>
          </a:p>
        </p:txBody>
      </p:sp>
      <p:pic>
        <p:nvPicPr>
          <p:cNvPr id="1028" name="Picture 4" descr="C:\Documents and Settings\Кармазина.TBC\Рабочий стол\чехов фото 2\8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2132" y="4786322"/>
            <a:ext cx="2438400" cy="1524000"/>
          </a:xfrm>
          <a:prstGeom prst="ellipse">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406"/>
            <a:ext cx="9144000" cy="6858000"/>
          </a:xfrm>
          <a:prstGeom prst="rect">
            <a:avLst/>
          </a:prstGeom>
          <a:noFill/>
        </p:spPr>
      </p:pic>
      <p:sp>
        <p:nvSpPr>
          <p:cNvPr id="3" name="Прямоугольник 2"/>
          <p:cNvSpPr/>
          <p:nvPr/>
        </p:nvSpPr>
        <p:spPr>
          <a:xfrm>
            <a:off x="2934899" y="336941"/>
            <a:ext cx="3772443" cy="400110"/>
          </a:xfrm>
          <a:prstGeom prst="rect">
            <a:avLst/>
          </a:prstGeom>
        </p:spPr>
        <p:txBody>
          <a:bodyPr wrap="none">
            <a:spAutoFit/>
          </a:bodyPr>
          <a:lstStyle/>
          <a:p>
            <a:pPr lvl="0"/>
            <a:r>
              <a:rPr lang="ru-RU" sz="2000" b="1" dirty="0">
                <a:solidFill>
                  <a:schemeClr val="accent2">
                    <a:lumMod val="50000"/>
                  </a:schemeClr>
                </a:solidFill>
                <a:latin typeface="Calibri" pitchFamily="34" charset="0"/>
              </a:rPr>
              <a:t>2</a:t>
            </a:r>
            <a:r>
              <a:rPr lang="ru-RU" sz="2000" b="1" dirty="0" smtClean="0">
                <a:solidFill>
                  <a:schemeClr val="accent2">
                    <a:lumMod val="50000"/>
                  </a:schemeClr>
                </a:solidFill>
                <a:latin typeface="Calibri" pitchFamily="34" charset="0"/>
              </a:rPr>
              <a:t>. Музыка </a:t>
            </a:r>
            <a:r>
              <a:rPr lang="ru-RU" sz="2000" b="1" dirty="0">
                <a:solidFill>
                  <a:schemeClr val="accent2">
                    <a:lumMod val="50000"/>
                  </a:schemeClr>
                </a:solidFill>
                <a:latin typeface="Calibri" pitchFamily="34" charset="0"/>
              </a:rPr>
              <a:t>в жизни А. </a:t>
            </a:r>
            <a:r>
              <a:rPr lang="ru-RU" sz="2000" b="1" dirty="0" smtClean="0">
                <a:solidFill>
                  <a:schemeClr val="accent2">
                    <a:lumMod val="50000"/>
                  </a:schemeClr>
                </a:solidFill>
                <a:latin typeface="Calibri" pitchFamily="34" charset="0"/>
              </a:rPr>
              <a:t>П. Чехова</a:t>
            </a:r>
            <a:r>
              <a:rPr lang="ru-RU" sz="2000" b="1" dirty="0">
                <a:solidFill>
                  <a:schemeClr val="accent3">
                    <a:lumMod val="50000"/>
                  </a:schemeClr>
                </a:solidFill>
                <a:latin typeface="Calibri" pitchFamily="34" charset="0"/>
              </a:rPr>
              <a:t>.</a:t>
            </a:r>
          </a:p>
        </p:txBody>
      </p:sp>
      <p:sp>
        <p:nvSpPr>
          <p:cNvPr id="4" name="Прямоугольник 3"/>
          <p:cNvSpPr/>
          <p:nvPr/>
        </p:nvSpPr>
        <p:spPr>
          <a:xfrm>
            <a:off x="467544" y="732525"/>
            <a:ext cx="8208912" cy="1654299"/>
          </a:xfrm>
          <a:prstGeom prst="rect">
            <a:avLst/>
          </a:prstGeom>
        </p:spPr>
        <p:txBody>
          <a:bodyPr wrap="square">
            <a:spAutoFit/>
          </a:bodyPr>
          <a:lstStyle/>
          <a:p>
            <a:pPr algn="just">
              <a:lnSpc>
                <a:spcPts val="1500"/>
              </a:lnSpc>
            </a:pPr>
            <a:r>
              <a:rPr lang="ru-RU" sz="1400" dirty="0" smtClean="0"/>
              <a:t>	</a:t>
            </a:r>
            <a:r>
              <a:rPr lang="ru-RU" sz="1400" b="1" dirty="0" smtClean="0">
                <a:solidFill>
                  <a:schemeClr val="accent3">
                    <a:lumMod val="50000"/>
                  </a:schemeClr>
                </a:solidFill>
              </a:rPr>
              <a:t>Первая </a:t>
            </a:r>
            <a:r>
              <a:rPr lang="ru-RU" sz="1400" b="1" dirty="0">
                <a:solidFill>
                  <a:schemeClr val="accent3">
                    <a:lumMod val="50000"/>
                  </a:schemeClr>
                </a:solidFill>
              </a:rPr>
              <a:t>половина 80-х годов в жизни </a:t>
            </a:r>
            <a:r>
              <a:rPr lang="ru-RU" sz="1400" b="1" dirty="0" smtClean="0">
                <a:solidFill>
                  <a:schemeClr val="accent3">
                    <a:lumMod val="50000"/>
                  </a:schemeClr>
                </a:solidFill>
              </a:rPr>
              <a:t>Чехова и Чайковского </a:t>
            </a:r>
            <a:r>
              <a:rPr lang="ru-RU" sz="1400" b="1" dirty="0">
                <a:solidFill>
                  <a:schemeClr val="accent3">
                    <a:lumMod val="50000"/>
                  </a:schemeClr>
                </a:solidFill>
              </a:rPr>
              <a:t>– время напряженных творческих исканий. Чайковский </a:t>
            </a:r>
            <a:r>
              <a:rPr lang="ru-RU" sz="1400" b="1" dirty="0" smtClean="0">
                <a:solidFill>
                  <a:schemeClr val="accent3">
                    <a:lumMod val="50000"/>
                  </a:schemeClr>
                </a:solidFill>
              </a:rPr>
              <a:t> </a:t>
            </a:r>
            <a:r>
              <a:rPr lang="ru-RU" sz="1400" b="1" dirty="0">
                <a:solidFill>
                  <a:schemeClr val="accent3">
                    <a:lumMod val="50000"/>
                  </a:schemeClr>
                </a:solidFill>
              </a:rPr>
              <a:t>м</a:t>
            </a:r>
            <a:r>
              <a:rPr lang="ru-RU" sz="1400" b="1" dirty="0" smtClean="0">
                <a:solidFill>
                  <a:schemeClr val="accent3">
                    <a:lumMod val="50000"/>
                  </a:schemeClr>
                </a:solidFill>
              </a:rPr>
              <a:t>ного сочиняет. </a:t>
            </a:r>
            <a:r>
              <a:rPr lang="ru-RU" sz="1400" b="1" dirty="0">
                <a:solidFill>
                  <a:schemeClr val="accent3">
                    <a:lumMod val="50000"/>
                  </a:schemeClr>
                </a:solidFill>
                <a:ea typeface="Times New Roman"/>
                <a:cs typeface="Times New Roman"/>
              </a:rPr>
              <a:t>В юмористических журналах и газетах тех лет появляются многочисленные произведения молодого писателя, выступавшего под различными псевдонимами, из которых наибольшую известность получил «Антоша </a:t>
            </a:r>
            <a:r>
              <a:rPr lang="ru-RU" sz="1400" b="1" dirty="0" err="1">
                <a:solidFill>
                  <a:schemeClr val="accent3">
                    <a:lumMod val="50000"/>
                  </a:schemeClr>
                </a:solidFill>
                <a:ea typeface="Times New Roman"/>
                <a:cs typeface="Times New Roman"/>
              </a:rPr>
              <a:t>Чехонте</a:t>
            </a:r>
            <a:r>
              <a:rPr lang="ru-RU" sz="1400" b="1" dirty="0">
                <a:solidFill>
                  <a:schemeClr val="accent3">
                    <a:lumMod val="50000"/>
                  </a:schemeClr>
                </a:solidFill>
                <a:ea typeface="Times New Roman"/>
                <a:cs typeface="Times New Roman"/>
              </a:rPr>
              <a:t>». А ведь в это время Чехов учился на медицинском факультете, что также требовало очень много времени. Но и теперь музыка оставалась в поле зрения Чехова</a:t>
            </a:r>
            <a:r>
              <a:rPr lang="ru-RU" sz="1400" b="1" dirty="0" smtClean="0">
                <a:solidFill>
                  <a:schemeClr val="accent3">
                    <a:lumMod val="50000"/>
                  </a:schemeClr>
                </a:solidFill>
                <a:ea typeface="Times New Roman"/>
                <a:cs typeface="Times New Roman"/>
              </a:rPr>
              <a:t>. </a:t>
            </a:r>
            <a:r>
              <a:rPr lang="ru-RU" sz="1400" b="1" dirty="0">
                <a:solidFill>
                  <a:schemeClr val="accent3">
                    <a:lumMod val="50000"/>
                  </a:schemeClr>
                </a:solidFill>
                <a:ea typeface="Times New Roman"/>
                <a:cs typeface="Times New Roman"/>
              </a:rPr>
              <a:t>Рассказывая  о своих повседневных занятиях в письме к брату Александру Павловичу в 1882 </a:t>
            </a:r>
            <a:r>
              <a:rPr lang="ru-RU" sz="1400" b="1" dirty="0" smtClean="0">
                <a:solidFill>
                  <a:schemeClr val="accent3">
                    <a:lumMod val="50000"/>
                  </a:schemeClr>
                </a:solidFill>
                <a:ea typeface="Times New Roman"/>
                <a:cs typeface="Times New Roman"/>
              </a:rPr>
              <a:t>году, Чехов </a:t>
            </a:r>
            <a:r>
              <a:rPr lang="ru-RU" sz="1400" b="1" dirty="0">
                <a:solidFill>
                  <a:schemeClr val="accent3">
                    <a:lumMod val="50000"/>
                  </a:schemeClr>
                </a:solidFill>
                <a:ea typeface="Times New Roman"/>
                <a:cs typeface="Times New Roman"/>
              </a:rPr>
              <a:t>не забывает сообщить</a:t>
            </a:r>
            <a:r>
              <a:rPr lang="ru-RU" sz="1400" dirty="0">
                <a:ea typeface="Times New Roman"/>
                <a:cs typeface="Times New Roman"/>
              </a:rPr>
              <a:t>: </a:t>
            </a:r>
            <a:r>
              <a:rPr lang="ru-RU" sz="1400" b="1" dirty="0">
                <a:solidFill>
                  <a:schemeClr val="accent2">
                    <a:lumMod val="50000"/>
                  </a:schemeClr>
                </a:solidFill>
                <a:ea typeface="Times New Roman"/>
                <a:cs typeface="Times New Roman"/>
              </a:rPr>
              <a:t>«…</a:t>
            </a:r>
            <a:r>
              <a:rPr lang="ru-RU" sz="1400" b="1" i="1" dirty="0">
                <a:solidFill>
                  <a:schemeClr val="accent2">
                    <a:lumMod val="50000"/>
                  </a:schemeClr>
                </a:solidFill>
                <a:ea typeface="Times New Roman"/>
                <a:cs typeface="Times New Roman"/>
              </a:rPr>
              <a:t>слушаем музыку</a:t>
            </a:r>
            <a:r>
              <a:rPr lang="ru-RU" sz="1400" b="1" dirty="0">
                <a:solidFill>
                  <a:schemeClr val="accent2">
                    <a:lumMod val="50000"/>
                  </a:schemeClr>
                </a:solidFill>
                <a:ea typeface="Times New Roman"/>
                <a:cs typeface="Times New Roman"/>
              </a:rPr>
              <a:t>». </a:t>
            </a:r>
            <a:endParaRPr lang="ru-RU" sz="1400" b="1" dirty="0">
              <a:solidFill>
                <a:schemeClr val="accent2">
                  <a:lumMod val="50000"/>
                </a:schemeClr>
              </a:solidFill>
              <a:ea typeface="Calibri"/>
              <a:cs typeface="Times New Roman"/>
            </a:endParaRPr>
          </a:p>
          <a:p>
            <a:endParaRPr lang="ru-RU" sz="1400" dirty="0"/>
          </a:p>
        </p:txBody>
      </p:sp>
      <p:sp>
        <p:nvSpPr>
          <p:cNvPr id="5" name="Прямоугольник 4"/>
          <p:cNvSpPr/>
          <p:nvPr/>
        </p:nvSpPr>
        <p:spPr>
          <a:xfrm>
            <a:off x="3131840" y="4263445"/>
            <a:ext cx="5544616" cy="1528624"/>
          </a:xfrm>
          <a:prstGeom prst="rect">
            <a:avLst/>
          </a:prstGeom>
        </p:spPr>
        <p:txBody>
          <a:bodyPr wrap="square">
            <a:spAutoFit/>
          </a:bodyPr>
          <a:lstStyle/>
          <a:p>
            <a:pPr lvl="0" algn="just">
              <a:lnSpc>
                <a:spcPts val="1600"/>
              </a:lnSpc>
            </a:pPr>
            <a:r>
              <a:rPr lang="ru-RU" sz="1400" dirty="0" smtClean="0">
                <a:solidFill>
                  <a:prstClr val="black"/>
                </a:solidFill>
                <a:latin typeface="Times New Roman"/>
                <a:ea typeface="Times New Roman"/>
              </a:rPr>
              <a:t>	</a:t>
            </a:r>
            <a:r>
              <a:rPr lang="ru-RU" sz="1400" b="1" dirty="0" smtClean="0">
                <a:solidFill>
                  <a:schemeClr val="accent3">
                    <a:lumMod val="50000"/>
                  </a:schemeClr>
                </a:solidFill>
                <a:latin typeface="+mj-lt"/>
                <a:ea typeface="Times New Roman"/>
              </a:rPr>
              <a:t>Особенно </a:t>
            </a:r>
            <a:r>
              <a:rPr lang="ru-RU" sz="1400" b="1" dirty="0">
                <a:solidFill>
                  <a:schemeClr val="accent3">
                    <a:lumMod val="50000"/>
                  </a:schemeClr>
                </a:solidFill>
                <a:latin typeface="+mj-lt"/>
                <a:ea typeface="Times New Roman"/>
              </a:rPr>
              <a:t>много дало Чехову для расширения музыкального кругозора пребывание в Бабкине (1885-1887).</a:t>
            </a:r>
            <a:r>
              <a:rPr lang="ru-RU" sz="1400" b="1" dirty="0">
                <a:solidFill>
                  <a:schemeClr val="accent2">
                    <a:lumMod val="50000"/>
                  </a:schemeClr>
                </a:solidFill>
                <a:latin typeface="+mj-lt"/>
                <a:ea typeface="Times New Roman"/>
              </a:rPr>
              <a:t> «</a:t>
            </a:r>
            <a:r>
              <a:rPr lang="ru-RU" sz="1400" b="1" i="1" dirty="0">
                <a:solidFill>
                  <a:schemeClr val="accent2">
                    <a:lumMod val="50000"/>
                  </a:schemeClr>
                </a:solidFill>
                <a:latin typeface="+mj-lt"/>
                <a:ea typeface="Times New Roman"/>
              </a:rPr>
              <a:t>Я положительно могу утверждать, что любовь к музыке развилась в Антоне Чехове именно здесь</a:t>
            </a:r>
            <a:r>
              <a:rPr lang="ru-RU" sz="1400" b="1" dirty="0">
                <a:solidFill>
                  <a:schemeClr val="accent2">
                    <a:lumMod val="50000"/>
                  </a:schemeClr>
                </a:solidFill>
                <a:latin typeface="+mj-lt"/>
                <a:ea typeface="Times New Roman"/>
              </a:rPr>
              <a:t>», </a:t>
            </a:r>
            <a:r>
              <a:rPr lang="ru-RU" sz="1400" b="1" dirty="0">
                <a:solidFill>
                  <a:schemeClr val="accent3">
                    <a:lumMod val="50000"/>
                  </a:schemeClr>
                </a:solidFill>
                <a:latin typeface="+mj-lt"/>
                <a:ea typeface="Times New Roman"/>
              </a:rPr>
              <a:t>- говорил Михаил Павлович Чехов. В Бабкине Чехов подружился с людьми, знавшего Чайковского. В воспоминаниях новых знакомых перед Чеховым возник живой, обаятельный образ великого композитора. </a:t>
            </a:r>
            <a:endParaRPr lang="ru-RU" sz="1400" b="1" dirty="0">
              <a:solidFill>
                <a:schemeClr val="accent3">
                  <a:lumMod val="50000"/>
                </a:schemeClr>
              </a:solidFill>
              <a:latin typeface="+mj-lt"/>
            </a:endParaRPr>
          </a:p>
        </p:txBody>
      </p:sp>
      <p:pic>
        <p:nvPicPr>
          <p:cNvPr id="1026" name="Picture 2" descr="C:\Users\1234\Desktop\чехов фото 2\reka_istr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4256153"/>
            <a:ext cx="2306893"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Прямоугольник 6"/>
          <p:cNvSpPr/>
          <p:nvPr/>
        </p:nvSpPr>
        <p:spPr>
          <a:xfrm>
            <a:off x="726831" y="5824241"/>
            <a:ext cx="1790811" cy="276999"/>
          </a:xfrm>
          <a:prstGeom prst="rect">
            <a:avLst/>
          </a:prstGeom>
        </p:spPr>
        <p:txBody>
          <a:bodyPr wrap="none">
            <a:spAutoFit/>
          </a:bodyPr>
          <a:lstStyle/>
          <a:p>
            <a:pPr lvl="0" algn="ctr"/>
            <a:r>
              <a:rPr lang="ru-RU" sz="1200" b="1" dirty="0">
                <a:solidFill>
                  <a:prstClr val="black"/>
                </a:solidFill>
              </a:rPr>
              <a:t>Речка Истра. </a:t>
            </a:r>
            <a:r>
              <a:rPr lang="ru-RU" sz="1200" b="1" dirty="0" smtClean="0">
                <a:solidFill>
                  <a:prstClr val="black"/>
                </a:solidFill>
              </a:rPr>
              <a:t>И. Левитан</a:t>
            </a:r>
            <a:endParaRPr lang="ru-RU" sz="1200" b="1" dirty="0">
              <a:solidFill>
                <a:prstClr val="black"/>
              </a:solidFill>
            </a:endParaRPr>
          </a:p>
        </p:txBody>
      </p:sp>
      <p:pic>
        <p:nvPicPr>
          <p:cNvPr id="1027" name="Picture 3" descr="C:\Users\1234\Desktop\чехов фото 2\ysadba_Bab.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5600" y="2285992"/>
            <a:ext cx="2381250" cy="165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Прямоугольник 8"/>
          <p:cNvSpPr/>
          <p:nvPr/>
        </p:nvSpPr>
        <p:spPr>
          <a:xfrm>
            <a:off x="6266341" y="4042677"/>
            <a:ext cx="2329292" cy="276999"/>
          </a:xfrm>
          <a:prstGeom prst="rect">
            <a:avLst/>
          </a:prstGeom>
        </p:spPr>
        <p:txBody>
          <a:bodyPr wrap="none">
            <a:spAutoFit/>
          </a:bodyPr>
          <a:lstStyle/>
          <a:p>
            <a:r>
              <a:rPr lang="ru-RU" sz="1200" b="1" dirty="0"/>
              <a:t>Бабкино. Дом Киселевых. 1880г</a:t>
            </a:r>
          </a:p>
        </p:txBody>
      </p:sp>
      <p:pic>
        <p:nvPicPr>
          <p:cNvPr id="2050" name="Picture 2" descr="C:\Users\1234\Desktop\чехов фото 2\60796-5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57529">
            <a:off x="3371070" y="2513629"/>
            <a:ext cx="1411912" cy="1414736"/>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2052" name="Picture 4" descr="C:\Users\1234\Desktop\чехов фото 2\59ce50cbef773b7a62d143f0bc7c761c.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43438" y="2214554"/>
            <a:ext cx="1323233" cy="1143008"/>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6" name="Picture 2" descr="C:\Documents and Settings\Кармазина.TBC\Рабочий стол\Новая папка\195468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319252">
            <a:off x="1794730" y="2265744"/>
            <a:ext cx="1187004" cy="1785950"/>
          </a:xfrm>
          <a:prstGeom prst="rect">
            <a:avLst/>
          </a:prstGeom>
          <a:noFill/>
          <a:effectLst>
            <a:innerShdw blurRad="63500" dist="50800">
              <a:prstClr val="black">
                <a:alpha val="50000"/>
              </a:prstClr>
            </a:innerShdw>
          </a:effectLst>
        </p:spPr>
      </p:pic>
      <p:sp>
        <p:nvSpPr>
          <p:cNvPr id="17409" name="Rectangle 1"/>
          <p:cNvSpPr>
            <a:spLocks noChangeArrowheads="1"/>
          </p:cNvSpPr>
          <p:nvPr/>
        </p:nvSpPr>
        <p:spPr bwMode="auto">
          <a:xfrm>
            <a:off x="214282" y="2285992"/>
            <a:ext cx="150019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Чеховская энциклопедия [Электронный ресурс]  /  [читают тексты] : Петр Коршунов, Денис Некрасов, Виктория Серебрянская [и </a:t>
            </a:r>
            <a:r>
              <a:rPr kumimoji="0" lang="ru-RU" sz="9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др</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 : Россия, 2009. -  1 электрон. опт. диск (</a:t>
            </a:r>
            <a:r>
              <a:rPr kumimoji="0" lang="en-US"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DVD</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ROM</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(Большая энциклопедия).</a:t>
            </a:r>
            <a:endParaRPr kumimoji="0" lang="ru-RU" sz="9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844048" y="260648"/>
            <a:ext cx="7632848" cy="5609228"/>
          </a:xfrm>
          <a:prstGeom prst="rect">
            <a:avLst/>
          </a:prstGeom>
        </p:spPr>
        <p:txBody>
          <a:bodyPr wrap="square">
            <a:spAutoFit/>
          </a:bodyPr>
          <a:lstStyle/>
          <a:p>
            <a:pPr marL="95250" marR="95250" indent="190500" algn="just">
              <a:lnSpc>
                <a:spcPct val="115000"/>
              </a:lnSpc>
              <a:spcAft>
                <a:spcPts val="1000"/>
              </a:spcAft>
            </a:pPr>
            <a:r>
              <a:rPr lang="ru-RU" sz="1200" b="1" dirty="0" smtClean="0">
                <a:solidFill>
                  <a:schemeClr val="accent3">
                    <a:lumMod val="50000"/>
                  </a:schemeClr>
                </a:solidFill>
                <a:latin typeface="Times New Roman"/>
                <a:ea typeface="Times New Roman"/>
              </a:rPr>
              <a:t>Зарисовка </a:t>
            </a:r>
            <a:r>
              <a:rPr lang="ru-RU" sz="1200" b="1" dirty="0">
                <a:solidFill>
                  <a:schemeClr val="accent3">
                    <a:lumMod val="50000"/>
                  </a:schemeClr>
                </a:solidFill>
                <a:latin typeface="Times New Roman"/>
                <a:ea typeface="Times New Roman"/>
              </a:rPr>
              <a:t>Чехова, слушающего музыку в </a:t>
            </a:r>
            <a:r>
              <a:rPr lang="ru-RU" sz="1200" b="1" dirty="0" smtClean="0">
                <a:solidFill>
                  <a:schemeClr val="accent3">
                    <a:lumMod val="50000"/>
                  </a:schemeClr>
                </a:solidFill>
                <a:latin typeface="Times New Roman"/>
                <a:ea typeface="Times New Roman"/>
              </a:rPr>
              <a:t>Бабкине,</a:t>
            </a:r>
            <a:r>
              <a:rPr lang="ru-RU" sz="1200" b="1" dirty="0" smtClean="0">
                <a:solidFill>
                  <a:schemeClr val="accent3">
                    <a:lumMod val="50000"/>
                  </a:schemeClr>
                </a:solidFill>
                <a:latin typeface="Times New Roman"/>
                <a:ea typeface="Times New Roman"/>
                <a:cs typeface="Times New Roman"/>
              </a:rPr>
              <a:t> сохранилась в  воспоминаниях </a:t>
            </a:r>
            <a:r>
              <a:rPr lang="ru-RU" sz="1200" b="1" dirty="0">
                <a:solidFill>
                  <a:schemeClr val="accent3">
                    <a:lumMod val="50000"/>
                  </a:schemeClr>
                </a:solidFill>
                <a:latin typeface="Times New Roman"/>
                <a:ea typeface="Times New Roman"/>
                <a:cs typeface="Times New Roman"/>
              </a:rPr>
              <a:t>сестры владелицы усадьбы Н. В. Голубевой. Вечер открылся романсами Глинки в исполнении Владиславлева. </a:t>
            </a:r>
            <a:endParaRPr lang="ru-RU" sz="1200" b="1" dirty="0">
              <a:solidFill>
                <a:schemeClr val="accent3">
                  <a:lumMod val="50000"/>
                </a:schemeClr>
              </a:solidFill>
              <a:ea typeface="Calibri"/>
              <a:cs typeface="Times New Roman"/>
            </a:endParaRPr>
          </a:p>
          <a:p>
            <a:pPr marL="95250" marR="95250" indent="190500" algn="just">
              <a:lnSpc>
                <a:spcPct val="115000"/>
              </a:lnSpc>
              <a:spcAft>
                <a:spcPts val="1000"/>
              </a:spcAft>
            </a:pPr>
            <a:r>
              <a:rPr lang="ru-RU" sz="1400" b="1" dirty="0">
                <a:solidFill>
                  <a:schemeClr val="accent2">
                    <a:lumMod val="50000"/>
                  </a:schemeClr>
                </a:solidFill>
                <a:latin typeface="Times New Roman"/>
                <a:ea typeface="Times New Roman"/>
                <a:cs typeface="Times New Roman"/>
              </a:rPr>
              <a:t>«</a:t>
            </a:r>
            <a:r>
              <a:rPr lang="ru-RU" sz="1400" b="1" i="1" dirty="0">
                <a:solidFill>
                  <a:schemeClr val="accent2">
                    <a:lumMod val="50000"/>
                  </a:schemeClr>
                </a:solidFill>
                <a:latin typeface="Times New Roman"/>
                <a:ea typeface="Times New Roman"/>
                <a:cs typeface="Times New Roman"/>
              </a:rPr>
              <a:t>Чехов сидел в уголке, подперев голову руками и, как будто, уйдя совершенно в другой мир. Владиславлев пел чудесно; когда он кончил, только через минуту послышался вздох и шорох в комнате. Чехов встал, как-то выпрямился весь, глаза его сияли, как звезды, казалось, что искры летели от них, лицо его было бледно и вдохновенно. Он молча крепко пожал руку Владиславлеву и опять сел на свое место, взъерошил волосы, откинул голову... </a:t>
            </a:r>
            <a:endParaRPr lang="ru-RU" sz="1400" b="1" dirty="0">
              <a:solidFill>
                <a:schemeClr val="accent2">
                  <a:lumMod val="50000"/>
                </a:schemeClr>
              </a:solidFill>
              <a:ea typeface="Calibri"/>
              <a:cs typeface="Times New Roman"/>
            </a:endParaRPr>
          </a:p>
          <a:p>
            <a:pPr marL="95250" marR="95250" indent="190500" algn="just">
              <a:lnSpc>
                <a:spcPct val="115000"/>
              </a:lnSpc>
              <a:spcAft>
                <a:spcPts val="1000"/>
              </a:spcAft>
            </a:pPr>
            <a:r>
              <a:rPr lang="ru-RU" sz="1400" b="1" i="1" dirty="0">
                <a:solidFill>
                  <a:schemeClr val="accent2">
                    <a:lumMod val="50000"/>
                  </a:schemeClr>
                </a:solidFill>
                <a:latin typeface="Times New Roman"/>
                <a:ea typeface="Times New Roman"/>
                <a:cs typeface="Times New Roman"/>
              </a:rPr>
              <a:t>Мысль его витала где-то далеко-далеко, и такая глубокая грусть лежала на его лице, еще не так давно сиявшем беззаботною юношескою веселостью. Запела моя сестра... «Мне грустно потому, что весело тебе...» (романс Даргомыжского). Чехов закрыл глаза рукой и так сидел все время. Потом спела она романс  «Русая головка» (его же) и, наконец, любимейшую вещь «Ехали бояре с Нова города»... </a:t>
            </a:r>
            <a:endParaRPr lang="ru-RU" sz="1400" b="1" dirty="0">
              <a:solidFill>
                <a:schemeClr val="accent2">
                  <a:lumMod val="50000"/>
                </a:schemeClr>
              </a:solidFill>
              <a:ea typeface="Calibri"/>
              <a:cs typeface="Times New Roman"/>
            </a:endParaRPr>
          </a:p>
          <a:p>
            <a:pPr marL="95250" marR="95250" indent="190500" algn="just">
              <a:lnSpc>
                <a:spcPct val="115000"/>
              </a:lnSpc>
              <a:spcAft>
                <a:spcPts val="1000"/>
              </a:spcAft>
            </a:pPr>
            <a:r>
              <a:rPr lang="ru-RU" sz="1400" b="1" i="1" dirty="0">
                <a:solidFill>
                  <a:schemeClr val="accent2">
                    <a:lumMod val="50000"/>
                  </a:schemeClr>
                </a:solidFill>
                <a:latin typeface="Times New Roman"/>
                <a:ea typeface="Times New Roman"/>
                <a:cs typeface="Times New Roman"/>
              </a:rPr>
              <a:t>Восторг от пения сестры был совершенно другой, чем от пения Владиславлева. Чехов аплодировал, кричал так, как кричат только в театрах, вызывая примадонну. На лице его опять появился задор и какое-то опьянение. Сестра спела по требованию всех нас еще «</a:t>
            </a:r>
            <a:r>
              <a:rPr lang="ru-RU" sz="1400" b="1" i="1" dirty="0" err="1">
                <a:solidFill>
                  <a:schemeClr val="accent2">
                    <a:lumMod val="50000"/>
                  </a:schemeClr>
                </a:solidFill>
                <a:latin typeface="Times New Roman"/>
                <a:ea typeface="Times New Roman"/>
                <a:cs typeface="Times New Roman"/>
              </a:rPr>
              <a:t>Ивушку</a:t>
            </a:r>
            <a:r>
              <a:rPr lang="ru-RU" sz="1400" b="1" i="1" dirty="0">
                <a:solidFill>
                  <a:schemeClr val="accent2">
                    <a:lumMod val="50000"/>
                  </a:schemeClr>
                </a:solidFill>
                <a:latin typeface="Times New Roman"/>
                <a:ea typeface="Times New Roman"/>
                <a:cs typeface="Times New Roman"/>
              </a:rPr>
              <a:t>». Наша публика бесновалась, чуть не ломала стулья. В это мгновение кто-то погасил лампу. Мигом все стихло. Я не поняла, зачем погасили лампу, оказывается, концертное отделение заканчивалось всегда «Лунной сонатой» Бетховена, которую «Вафля</a:t>
            </a:r>
            <a:r>
              <a:rPr lang="ru-RU" sz="1400" b="1" i="1" dirty="0" smtClean="0">
                <a:solidFill>
                  <a:schemeClr val="accent2">
                    <a:lumMod val="50000"/>
                  </a:schemeClr>
                </a:solidFill>
                <a:latin typeface="Times New Roman"/>
                <a:ea typeface="Times New Roman"/>
                <a:cs typeface="Times New Roman"/>
              </a:rPr>
              <a:t>»(</a:t>
            </a:r>
            <a:r>
              <a:rPr lang="ru-RU" sz="1400" b="1" dirty="0" smtClean="0">
                <a:solidFill>
                  <a:schemeClr val="accent2">
                    <a:lumMod val="50000"/>
                  </a:schemeClr>
                </a:solidFill>
                <a:latin typeface="+mj-lt"/>
                <a:ea typeface="Times New Roman"/>
                <a:cs typeface="Times New Roman"/>
              </a:rPr>
              <a:t>пианистка </a:t>
            </a:r>
            <a:r>
              <a:rPr lang="ru-RU" sz="1400" b="1" dirty="0" err="1" smtClean="0">
                <a:solidFill>
                  <a:schemeClr val="accent2">
                    <a:lumMod val="50000"/>
                  </a:schemeClr>
                </a:solidFill>
                <a:latin typeface="+mj-lt"/>
                <a:ea typeface="Times New Roman"/>
                <a:cs typeface="Times New Roman"/>
              </a:rPr>
              <a:t>А.Е.Ефремова</a:t>
            </a:r>
            <a:r>
              <a:rPr lang="ru-RU" sz="1400" b="1" i="1" dirty="0" smtClean="0">
                <a:solidFill>
                  <a:schemeClr val="accent2">
                    <a:lumMod val="50000"/>
                  </a:schemeClr>
                </a:solidFill>
                <a:latin typeface="Times New Roman"/>
                <a:ea typeface="Times New Roman"/>
                <a:cs typeface="Times New Roman"/>
              </a:rPr>
              <a:t>) </a:t>
            </a:r>
            <a:r>
              <a:rPr lang="ru-RU" sz="1400" b="1" i="1" dirty="0">
                <a:solidFill>
                  <a:schemeClr val="accent2">
                    <a:lumMod val="50000"/>
                  </a:schemeClr>
                </a:solidFill>
                <a:latin typeface="Times New Roman"/>
                <a:ea typeface="Times New Roman"/>
                <a:cs typeface="Times New Roman"/>
              </a:rPr>
              <a:t>исполняла в совершенстве, но только всегда при лунном свете. Антон Павлович ушел на крыльцо и сел на нижнюю ступеньку... Я предложила было идти туда же, но отец сказал: «Антон Павлович любит быть там всегда один».</a:t>
            </a:r>
            <a:endParaRPr lang="ru-RU" sz="1400" b="1" dirty="0">
              <a:solidFill>
                <a:schemeClr val="accent2">
                  <a:lumMod val="50000"/>
                </a:schemeClr>
              </a:solidFill>
              <a:ea typeface="Calibri"/>
              <a:cs typeface="Times New Roman"/>
            </a:endParaRPr>
          </a:p>
        </p:txBody>
      </p:sp>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Кармазина.TBC\Рабочий стол\Новая папка\pattern-metal-pattern-backgrounds-powerpoi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innerShdw blurRad="63500" dist="50800">
              <a:prstClr val="black">
                <a:alpha val="50000"/>
              </a:prstClr>
            </a:innerShdw>
          </a:effectLst>
        </p:spPr>
      </p:pic>
      <p:sp>
        <p:nvSpPr>
          <p:cNvPr id="3" name="Прямоугольник 2"/>
          <p:cNvSpPr/>
          <p:nvPr/>
        </p:nvSpPr>
        <p:spPr>
          <a:xfrm>
            <a:off x="2987824" y="339469"/>
            <a:ext cx="5904656" cy="3375283"/>
          </a:xfrm>
          <a:prstGeom prst="rect">
            <a:avLst/>
          </a:prstGeom>
        </p:spPr>
        <p:txBody>
          <a:bodyPr wrap="square">
            <a:spAutoFit/>
          </a:bodyPr>
          <a:lstStyle/>
          <a:p>
            <a:pPr marR="95250" indent="190500" algn="just">
              <a:lnSpc>
                <a:spcPts val="1600"/>
              </a:lnSpc>
            </a:pPr>
            <a:r>
              <a:rPr lang="ru-RU" sz="1400" b="1" dirty="0" smtClean="0">
                <a:solidFill>
                  <a:schemeClr val="accent3">
                    <a:lumMod val="50000"/>
                  </a:schemeClr>
                </a:solidFill>
                <a:latin typeface="+mj-lt"/>
                <a:ea typeface="Times New Roman"/>
                <a:cs typeface="Times New Roman"/>
              </a:rPr>
              <a:t>      Музыкальные </a:t>
            </a:r>
            <a:r>
              <a:rPr lang="ru-RU" sz="1400" b="1" dirty="0">
                <a:solidFill>
                  <a:schemeClr val="accent3">
                    <a:lumMod val="50000"/>
                  </a:schemeClr>
                </a:solidFill>
                <a:latin typeface="+mj-lt"/>
                <a:ea typeface="Times New Roman"/>
                <a:cs typeface="Times New Roman"/>
              </a:rPr>
              <a:t>вечера бывали, прежде всего и у самих Чеховых</a:t>
            </a:r>
            <a:r>
              <a:rPr lang="ru-RU" sz="1400" b="1" dirty="0">
                <a:solidFill>
                  <a:schemeClr val="accent2">
                    <a:lumMod val="50000"/>
                  </a:schemeClr>
                </a:solidFill>
                <a:latin typeface="+mj-lt"/>
                <a:ea typeface="Times New Roman"/>
                <a:cs typeface="Times New Roman"/>
              </a:rPr>
              <a:t>. «Приходите к нам сегодня вечером... У нас будет музыка», </a:t>
            </a:r>
            <a:r>
              <a:rPr lang="ru-RU" sz="1400" dirty="0">
                <a:latin typeface="+mj-lt"/>
                <a:ea typeface="Times New Roman"/>
                <a:cs typeface="Times New Roman"/>
              </a:rPr>
              <a:t>- </a:t>
            </a:r>
            <a:r>
              <a:rPr lang="ru-RU" sz="1400" b="1" dirty="0">
                <a:solidFill>
                  <a:schemeClr val="accent3">
                    <a:lumMod val="50000"/>
                  </a:schemeClr>
                </a:solidFill>
                <a:latin typeface="+mj-lt"/>
                <a:ea typeface="Times New Roman"/>
                <a:cs typeface="Times New Roman"/>
              </a:rPr>
              <a:t>приглашал Чехов в Кудрине артиста А. П. Ленского</a:t>
            </a:r>
            <a:r>
              <a:rPr lang="ru-RU" sz="1400" dirty="0">
                <a:latin typeface="+mj-lt"/>
                <a:ea typeface="Times New Roman"/>
                <a:cs typeface="Times New Roman"/>
              </a:rPr>
              <a:t>.</a:t>
            </a:r>
            <a:r>
              <a:rPr lang="ru-RU" sz="1400" dirty="0">
                <a:solidFill>
                  <a:srgbClr val="000000"/>
                </a:solidFill>
                <a:latin typeface="+mj-lt"/>
                <a:ea typeface="Calibri"/>
                <a:cs typeface="Times New Roman"/>
              </a:rPr>
              <a:t> </a:t>
            </a:r>
            <a:r>
              <a:rPr lang="ru-RU" sz="1400" b="1" dirty="0">
                <a:solidFill>
                  <a:schemeClr val="accent2">
                    <a:lumMod val="50000"/>
                  </a:schemeClr>
                </a:solidFill>
                <a:latin typeface="+mj-lt"/>
                <a:ea typeface="Calibri"/>
                <a:cs typeface="Times New Roman"/>
              </a:rPr>
              <a:t>«Прошу ко мне в </a:t>
            </a:r>
            <a:r>
              <a:rPr lang="ru-RU" sz="1400" b="1" dirty="0" err="1">
                <a:solidFill>
                  <a:schemeClr val="accent2">
                    <a:lumMod val="50000"/>
                  </a:schemeClr>
                </a:solidFill>
                <a:latin typeface="+mj-lt"/>
                <a:ea typeface="Calibri"/>
                <a:cs typeface="Times New Roman"/>
              </a:rPr>
              <a:t>Кудрино</a:t>
            </a:r>
            <a:r>
              <a:rPr lang="ru-RU" sz="1400" b="1" dirty="0">
                <a:solidFill>
                  <a:schemeClr val="accent2">
                    <a:lumMod val="50000"/>
                  </a:schemeClr>
                </a:solidFill>
                <a:latin typeface="+mj-lt"/>
                <a:ea typeface="Calibri"/>
                <a:cs typeface="Times New Roman"/>
              </a:rPr>
              <a:t>», «Когда будете в Москве, приходите чай пить, обедать и ужинать». </a:t>
            </a:r>
            <a:r>
              <a:rPr lang="ru-RU" sz="1400" b="1" dirty="0" smtClean="0">
                <a:solidFill>
                  <a:schemeClr val="accent2">
                    <a:lumMod val="50000"/>
                  </a:schemeClr>
                </a:solidFill>
                <a:latin typeface="+mj-lt"/>
                <a:ea typeface="Calibri"/>
                <a:cs typeface="Times New Roman"/>
              </a:rPr>
              <a:t> </a:t>
            </a:r>
          </a:p>
          <a:p>
            <a:pPr marR="95250" indent="190500" algn="just">
              <a:lnSpc>
                <a:spcPts val="1600"/>
              </a:lnSpc>
            </a:pPr>
            <a:r>
              <a:rPr lang="ru-RU" sz="1400" b="1" dirty="0" smtClean="0">
                <a:solidFill>
                  <a:schemeClr val="accent3">
                    <a:lumMod val="50000"/>
                  </a:schemeClr>
                </a:solidFill>
                <a:latin typeface="+mj-lt"/>
                <a:ea typeface="Calibri"/>
                <a:cs typeface="Times New Roman"/>
              </a:rPr>
              <a:t>     Дом </a:t>
            </a:r>
            <a:r>
              <a:rPr lang="ru-RU" sz="1400" b="1" dirty="0">
                <a:solidFill>
                  <a:schemeClr val="accent3">
                    <a:lumMod val="50000"/>
                  </a:schemeClr>
                </a:solidFill>
                <a:latin typeface="+mj-lt"/>
                <a:ea typeface="Calibri"/>
                <a:cs typeface="Times New Roman"/>
              </a:rPr>
              <a:t>Чехова привлекал к себе самых различных людей. Здесь бывала литературная, артистическая, музыкальная молодежь, крупные деятели русской литературы и искусства.</a:t>
            </a:r>
            <a:br>
              <a:rPr lang="ru-RU" sz="1400" b="1" dirty="0">
                <a:solidFill>
                  <a:schemeClr val="accent3">
                    <a:lumMod val="50000"/>
                  </a:schemeClr>
                </a:solidFill>
                <a:latin typeface="+mj-lt"/>
                <a:ea typeface="Calibri"/>
                <a:cs typeface="Times New Roman"/>
              </a:rPr>
            </a:br>
            <a:r>
              <a:rPr lang="ru-RU" sz="1400" b="1" dirty="0">
                <a:solidFill>
                  <a:schemeClr val="accent3">
                    <a:lumMod val="50000"/>
                  </a:schemeClr>
                </a:solidFill>
                <a:latin typeface="+mj-lt"/>
                <a:ea typeface="Calibri"/>
                <a:cs typeface="Times New Roman"/>
              </a:rPr>
              <a:t>По образному выражению Михаила Павловича Чехова, кудринский дом «мог бы гордиться, что в нем перебывало так много знаменитых людей</a:t>
            </a:r>
            <a:r>
              <a:rPr lang="ru-RU" sz="1400" b="1" dirty="0" smtClean="0">
                <a:solidFill>
                  <a:schemeClr val="accent3">
                    <a:lumMod val="50000"/>
                  </a:schemeClr>
                </a:solidFill>
                <a:latin typeface="+mj-lt"/>
                <a:ea typeface="Calibri"/>
                <a:cs typeface="Times New Roman"/>
              </a:rPr>
              <a:t>».</a:t>
            </a:r>
            <a:r>
              <a:rPr lang="ru-RU" sz="1400" b="1" dirty="0" smtClean="0">
                <a:solidFill>
                  <a:schemeClr val="accent3">
                    <a:lumMod val="50000"/>
                  </a:schemeClr>
                </a:solidFill>
                <a:latin typeface="+mj-lt"/>
                <a:ea typeface="Times New Roman"/>
              </a:rPr>
              <a:t> </a:t>
            </a:r>
            <a:endParaRPr lang="ru-RU" sz="1400" b="1" dirty="0">
              <a:solidFill>
                <a:schemeClr val="accent3">
                  <a:lumMod val="50000"/>
                </a:schemeClr>
              </a:solidFill>
              <a:latin typeface="+mj-lt"/>
            </a:endParaRPr>
          </a:p>
          <a:p>
            <a:pPr marR="95250" indent="190500" algn="just">
              <a:lnSpc>
                <a:spcPts val="1600"/>
              </a:lnSpc>
            </a:pPr>
            <a:r>
              <a:rPr lang="ru-RU" sz="1400" b="1" dirty="0" smtClean="0">
                <a:solidFill>
                  <a:schemeClr val="accent3">
                    <a:lumMod val="50000"/>
                  </a:schemeClr>
                </a:solidFill>
                <a:latin typeface="+mj-lt"/>
              </a:rPr>
              <a:t>      </a:t>
            </a:r>
            <a:r>
              <a:rPr lang="ru-RU" sz="1400" b="1" dirty="0" smtClean="0">
                <a:solidFill>
                  <a:schemeClr val="accent3">
                    <a:lumMod val="50000"/>
                  </a:schemeClr>
                </a:solidFill>
                <a:latin typeface="+mj-lt"/>
                <a:ea typeface="Times New Roman"/>
              </a:rPr>
              <a:t>С </a:t>
            </a:r>
            <a:r>
              <a:rPr lang="ru-RU" sz="1400" b="1" dirty="0">
                <a:solidFill>
                  <a:schemeClr val="accent3">
                    <a:lumMod val="50000"/>
                  </a:schemeClr>
                </a:solidFill>
                <a:latin typeface="+mj-lt"/>
                <a:ea typeface="Times New Roman"/>
              </a:rPr>
              <a:t>кудринским домом навсегда соединено имя Петра Ильича Чайковского</a:t>
            </a:r>
            <a:r>
              <a:rPr lang="ru-RU" sz="1400" b="1" dirty="0" smtClean="0">
                <a:solidFill>
                  <a:schemeClr val="accent3">
                    <a:lumMod val="50000"/>
                  </a:schemeClr>
                </a:solidFill>
                <a:latin typeface="+mj-lt"/>
                <a:ea typeface="Times New Roman"/>
              </a:rPr>
              <a:t>.</a:t>
            </a:r>
            <a:r>
              <a:rPr lang="ru-RU" sz="1400" b="1" dirty="0">
                <a:solidFill>
                  <a:schemeClr val="accent3">
                    <a:lumMod val="50000"/>
                  </a:schemeClr>
                </a:solidFill>
                <a:latin typeface="+mj-lt"/>
                <a:ea typeface="Times New Roman"/>
              </a:rPr>
              <a:t> Романсы и фортепианные произведения Чайковского исполнялись на музыкальных вечерах в Кудрине, звучали в Бабкине и в усадьбе Лука на </a:t>
            </a:r>
            <a:r>
              <a:rPr lang="ru-RU" sz="1400" b="1" dirty="0" smtClean="0">
                <a:solidFill>
                  <a:schemeClr val="accent3">
                    <a:lumMod val="50000"/>
                  </a:schemeClr>
                </a:solidFill>
                <a:latin typeface="+mj-lt"/>
                <a:ea typeface="Times New Roman"/>
              </a:rPr>
              <a:t>Украине. Особенно </a:t>
            </a:r>
            <a:r>
              <a:rPr lang="ru-RU" sz="1400" b="1" dirty="0">
                <a:solidFill>
                  <a:schemeClr val="accent3">
                    <a:lumMod val="50000"/>
                  </a:schemeClr>
                </a:solidFill>
                <a:latin typeface="+mj-lt"/>
                <a:ea typeface="Times New Roman"/>
              </a:rPr>
              <a:t>любил Антон Павлович оперу «Евгений Онегин». </a:t>
            </a:r>
            <a:r>
              <a:rPr lang="ru-RU" sz="1400" b="1" dirty="0" smtClean="0">
                <a:solidFill>
                  <a:schemeClr val="accent3">
                    <a:lumMod val="50000"/>
                  </a:schemeClr>
                </a:solidFill>
                <a:latin typeface="+mj-lt"/>
                <a:ea typeface="Times New Roman"/>
              </a:rPr>
              <a:t>Он </a:t>
            </a:r>
            <a:r>
              <a:rPr lang="ru-RU" sz="1400" b="1" dirty="0">
                <a:solidFill>
                  <a:schemeClr val="accent3">
                    <a:lumMod val="50000"/>
                  </a:schemeClr>
                </a:solidFill>
                <a:latin typeface="+mj-lt"/>
                <a:ea typeface="Times New Roman"/>
              </a:rPr>
              <a:t>увлекся Чайковским и позже признавался: </a:t>
            </a:r>
            <a:endParaRPr lang="ru-RU" sz="1400" b="1" dirty="0" smtClean="0">
              <a:solidFill>
                <a:schemeClr val="accent3">
                  <a:lumMod val="50000"/>
                </a:schemeClr>
              </a:solidFill>
              <a:latin typeface="+mj-lt"/>
              <a:ea typeface="Times New Roman"/>
            </a:endParaRPr>
          </a:p>
          <a:p>
            <a:pPr marR="95250" indent="190500" algn="just">
              <a:lnSpc>
                <a:spcPts val="1600"/>
              </a:lnSpc>
            </a:pPr>
            <a:r>
              <a:rPr lang="ru-RU" sz="1400" b="1" dirty="0" smtClean="0">
                <a:solidFill>
                  <a:schemeClr val="accent3">
                    <a:lumMod val="50000"/>
                  </a:schemeClr>
                </a:solidFill>
                <a:latin typeface="+mj-lt"/>
                <a:ea typeface="Times New Roman"/>
              </a:rPr>
              <a:t>"</a:t>
            </a:r>
            <a:r>
              <a:rPr lang="ru-RU" sz="1400" b="1" dirty="0">
                <a:solidFill>
                  <a:schemeClr val="accent2">
                    <a:lumMod val="50000"/>
                  </a:schemeClr>
                </a:solidFill>
                <a:latin typeface="+mj-lt"/>
                <a:ea typeface="Times New Roman"/>
              </a:rPr>
              <a:t>Я ужасно люблю его музыку</a:t>
            </a:r>
            <a:r>
              <a:rPr lang="ru-RU" sz="1400" b="1" dirty="0">
                <a:solidFill>
                  <a:schemeClr val="accent3">
                    <a:lumMod val="50000"/>
                  </a:schemeClr>
                </a:solidFill>
                <a:latin typeface="+mj-lt"/>
                <a:ea typeface="Times New Roman"/>
              </a:rPr>
              <a:t>". </a:t>
            </a:r>
            <a:endParaRPr lang="ru-RU" sz="1400" b="1" dirty="0">
              <a:solidFill>
                <a:schemeClr val="accent3">
                  <a:lumMod val="50000"/>
                </a:schemeClr>
              </a:solidFill>
              <a:latin typeface="+mj-lt"/>
            </a:endParaRPr>
          </a:p>
        </p:txBody>
      </p:sp>
      <p:pic>
        <p:nvPicPr>
          <p:cNvPr id="2050" name="Picture 2" descr="C:\Users\1234\Desktop\чехов фото 2\0001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370487"/>
            <a:ext cx="2264298" cy="17020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2209780"/>
            <a:ext cx="2696346" cy="461665"/>
          </a:xfrm>
          <a:prstGeom prst="rect">
            <a:avLst/>
          </a:prstGeom>
        </p:spPr>
        <p:txBody>
          <a:bodyPr wrap="square">
            <a:spAutoFit/>
          </a:bodyPr>
          <a:lstStyle/>
          <a:p>
            <a:pPr lvl="0" algn="ctr"/>
            <a:r>
              <a:rPr lang="ru-RU" sz="1200" b="1" dirty="0"/>
              <a:t>Дом на Садово-Кудринской, в котором жил </a:t>
            </a:r>
            <a:r>
              <a:rPr lang="ru-RU" sz="1200" b="1" dirty="0" err="1"/>
              <a:t>А.П.Чехов</a:t>
            </a:r>
            <a:r>
              <a:rPr lang="ru-RU" sz="1200" b="1" dirty="0"/>
              <a:t> с 1886-1890г.</a:t>
            </a:r>
          </a:p>
        </p:txBody>
      </p:sp>
      <p:pic>
        <p:nvPicPr>
          <p:cNvPr id="8" name="Picture 2" descr="C:\Users\1234\Desktop\чехов фото\9d9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209407">
            <a:off x="2808406" y="4061834"/>
            <a:ext cx="1180668" cy="1736812"/>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4" name="Picture 2" descr="C:\Documents and Settings\Кармазина.TBC\Рабочий стол\ЧЕХОВ ВИРТУАЛЬНАЯ ВЫСТАВКА\10005612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7884" y="3929066"/>
            <a:ext cx="1063143" cy="1687528"/>
          </a:xfrm>
          <a:prstGeom prst="rect">
            <a:avLst/>
          </a:prstGeom>
          <a:noFill/>
          <a:ln>
            <a:solidFill>
              <a:schemeClr val="tx2">
                <a:lumMod val="75000"/>
              </a:schemeClr>
            </a:solidFill>
          </a:ln>
          <a:effectLst>
            <a:innerShdw blurRad="63500" dist="50800" dir="2700000">
              <a:prstClr val="black">
                <a:alpha val="50000"/>
              </a:prstClr>
            </a:innerShdw>
          </a:effectLst>
        </p:spPr>
      </p:pic>
      <p:pic>
        <p:nvPicPr>
          <p:cNvPr id="1026" name="Picture 2" descr="C:\Documents and Settings\Кармазина.TBC\Рабочий стол\ЧЕХОВ ВИРТУАЛЬНАЯ ВЫСТАВКА\0000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726" y="2985273"/>
            <a:ext cx="1857010" cy="2553830"/>
          </a:xfrm>
          <a:prstGeom prst="rect">
            <a:avLst/>
          </a:prstGeom>
          <a:noFill/>
          <a:effectLst>
            <a:outerShdw blurRad="50800" dist="38100" dir="2700000" algn="tl" rotWithShape="0">
              <a:prstClr val="black">
                <a:alpha val="40000"/>
              </a:prstClr>
            </a:outerShdw>
          </a:effectLst>
        </p:spPr>
      </p:pic>
      <p:sp>
        <p:nvSpPr>
          <p:cNvPr id="10" name="Прямоугольник 9"/>
          <p:cNvSpPr/>
          <p:nvPr/>
        </p:nvSpPr>
        <p:spPr>
          <a:xfrm>
            <a:off x="500034" y="5610541"/>
            <a:ext cx="2286016" cy="461665"/>
          </a:xfrm>
          <a:prstGeom prst="rect">
            <a:avLst/>
          </a:prstGeom>
        </p:spPr>
        <p:txBody>
          <a:bodyPr wrap="square">
            <a:spAutoFit/>
          </a:bodyPr>
          <a:lstStyle/>
          <a:p>
            <a:pPr algn="ctr"/>
            <a:r>
              <a:rPr lang="ru-RU" sz="1200" b="1" dirty="0" smtClean="0"/>
              <a:t>А.П.Чехов с семьей на </a:t>
            </a:r>
          </a:p>
          <a:p>
            <a:pPr algn="ctr"/>
            <a:r>
              <a:rPr lang="ru-RU" sz="1200" b="1" dirty="0" smtClean="0"/>
              <a:t>Садово-Кудринской</a:t>
            </a:r>
            <a:endParaRPr lang="ru-RU" sz="1200" b="1" dirty="0"/>
          </a:p>
        </p:txBody>
      </p:sp>
      <p:sp>
        <p:nvSpPr>
          <p:cNvPr id="15362" name="Rectangle 2"/>
          <p:cNvSpPr>
            <a:spLocks noChangeArrowheads="1"/>
          </p:cNvSpPr>
          <p:nvPr/>
        </p:nvSpPr>
        <p:spPr bwMode="auto">
          <a:xfrm>
            <a:off x="4000496" y="4429132"/>
            <a:ext cx="1785950"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9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Балабанович</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Е. Чехов и Чайковский  /  Евгений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Балабанович</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  Изд. 3-е, доп. и </a:t>
            </a:r>
            <a:r>
              <a:rPr kumimoji="0" lang="ru-RU" sz="900" b="1" i="0" u="none" strike="noStrike" cap="none" normalizeH="0" baseline="0" dirty="0" err="1" smtClean="0">
                <a:ln>
                  <a:noFill/>
                </a:ln>
                <a:solidFill>
                  <a:schemeClr val="tx1"/>
                </a:solidFill>
                <a:effectLst/>
                <a:ea typeface="Calibri" pitchFamily="34" charset="0"/>
                <a:cs typeface="Times New Roman" pitchFamily="18" charset="0"/>
              </a:rPr>
              <a:t>перераб</a:t>
            </a:r>
            <a:r>
              <a:rPr kumimoji="0" lang="ru-RU" sz="900" b="1" i="0" u="none" strike="noStrike" cap="none" normalizeH="0" baseline="0" dirty="0" smtClean="0">
                <a:ln>
                  <a:noFill/>
                </a:ln>
                <a:solidFill>
                  <a:schemeClr val="tx1"/>
                </a:solidFill>
                <a:effectLst/>
                <a:ea typeface="Calibri" pitchFamily="34" charset="0"/>
                <a:cs typeface="Times New Roman" pitchFamily="18" charset="0"/>
              </a:rPr>
              <a:t>.  -  М. : Московский рабочий, 1978. – 186с.</a:t>
            </a:r>
            <a:endParaRPr kumimoji="0" lang="ru-RU" sz="900" b="1" i="0" u="none" strike="noStrike" cap="none" normalizeH="0" baseline="0" dirty="0" smtClean="0">
              <a:ln>
                <a:noFill/>
              </a:ln>
              <a:solidFill>
                <a:schemeClr val="tx1"/>
              </a:solidFill>
              <a:effectLst/>
            </a:endParaRPr>
          </a:p>
        </p:txBody>
      </p:sp>
      <p:sp>
        <p:nvSpPr>
          <p:cNvPr id="14" name="Прямоугольник 13"/>
          <p:cNvSpPr/>
          <p:nvPr/>
        </p:nvSpPr>
        <p:spPr>
          <a:xfrm>
            <a:off x="7143768" y="4286256"/>
            <a:ext cx="1571620" cy="1338828"/>
          </a:xfrm>
          <a:prstGeom prst="rect">
            <a:avLst/>
          </a:prstGeom>
        </p:spPr>
        <p:txBody>
          <a:bodyPr wrap="square">
            <a:spAutoFit/>
          </a:bodyPr>
          <a:lstStyle/>
          <a:p>
            <a:r>
              <a:rPr lang="ru-RU" sz="900" b="1" dirty="0" smtClean="0">
                <a:latin typeface="Calibri" pitchFamily="34" charset="0"/>
                <a:cs typeface="Times New Roman" pitchFamily="18" charset="0"/>
              </a:rPr>
              <a:t>     Чехов в воспоминаниях современников / под ред. Н.Л.Бродского, Ф.В. Гладкова, Ф.М. </a:t>
            </a:r>
            <a:r>
              <a:rPr lang="ru-RU" sz="900" b="1" dirty="0" err="1" smtClean="0">
                <a:latin typeface="Calibri" pitchFamily="34" charset="0"/>
                <a:cs typeface="Times New Roman" pitchFamily="18" charset="0"/>
              </a:rPr>
              <a:t>Головенченко</a:t>
            </a:r>
            <a:r>
              <a:rPr lang="ru-RU" sz="900" b="1" dirty="0" smtClean="0">
                <a:latin typeface="Calibri" pitchFamily="34" charset="0"/>
                <a:cs typeface="Times New Roman" pitchFamily="18" charset="0"/>
              </a:rPr>
              <a:t>, Н.К. Гудзия.  – Изд.2-е, доп. – М. : </a:t>
            </a:r>
            <a:r>
              <a:rPr lang="ru-RU" sz="900" b="1" dirty="0" err="1" smtClean="0">
                <a:latin typeface="Calibri" pitchFamily="34" charset="0"/>
                <a:cs typeface="Times New Roman" pitchFamily="18" charset="0"/>
              </a:rPr>
              <a:t>Гос</a:t>
            </a:r>
            <a:r>
              <a:rPr lang="ru-RU" sz="900" b="1" dirty="0" smtClean="0">
                <a:latin typeface="Calibri" pitchFamily="34" charset="0"/>
                <a:cs typeface="Times New Roman" pitchFamily="18" charset="0"/>
              </a:rPr>
              <a:t>. изд. </a:t>
            </a:r>
            <a:r>
              <a:rPr lang="ru-RU" sz="900" b="1" dirty="0" err="1" smtClean="0">
                <a:latin typeface="Calibri" pitchFamily="34" charset="0"/>
                <a:cs typeface="Times New Roman" pitchFamily="18" charset="0"/>
              </a:rPr>
              <a:t>худож</a:t>
            </a:r>
            <a:r>
              <a:rPr lang="ru-RU" sz="900" b="1" dirty="0" smtClean="0">
                <a:latin typeface="Calibri" pitchFamily="34" charset="0"/>
                <a:cs typeface="Times New Roman" pitchFamily="18" charset="0"/>
              </a:rPr>
              <a:t>.  лит., 1954. – 682с. – (Серия литературных мемуаров).</a:t>
            </a:r>
            <a:endParaRPr lang="ru-RU" sz="900" b="1" dirty="0">
              <a:latin typeface="Calibri" pitchFamily="34" charset="0"/>
              <a:cs typeface="Times New Roman" pitchFamily="18" charset="0"/>
            </a:endParaRPr>
          </a:p>
        </p:txBody>
      </p:sp>
    </p:spTree>
  </p:cSld>
  <p:clrMapOvr>
    <a:masterClrMapping/>
  </p:clrMapOvr>
  <p:transition spd="slow">
    <p:pull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TotalTime>
  <Words>3240</Words>
  <Application>Microsoft Office PowerPoint</Application>
  <PresentationFormat>Экран (4:3)</PresentationFormat>
  <Paragraphs>126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ТБС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Кармазина</dc:creator>
  <cp:lastModifiedBy>Дагаев.Г.</cp:lastModifiedBy>
  <cp:revision>284</cp:revision>
  <dcterms:created xsi:type="dcterms:W3CDTF">2014-10-25T13:27:38Z</dcterms:created>
  <dcterms:modified xsi:type="dcterms:W3CDTF">2015-01-26T08:19:10Z</dcterms:modified>
</cp:coreProperties>
</file>